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0" r:id="rId1"/>
  </p:sldMasterIdLst>
  <p:notesMasterIdLst>
    <p:notesMasterId r:id="rId25"/>
  </p:notesMasterIdLst>
  <p:handoutMasterIdLst>
    <p:handoutMasterId r:id="rId26"/>
  </p:handoutMasterIdLst>
  <p:sldIdLst>
    <p:sldId id="256" r:id="rId2"/>
    <p:sldId id="257" r:id="rId3"/>
    <p:sldId id="258" r:id="rId4"/>
    <p:sldId id="302" r:id="rId5"/>
    <p:sldId id="303" r:id="rId6"/>
    <p:sldId id="304" r:id="rId7"/>
    <p:sldId id="305" r:id="rId8"/>
    <p:sldId id="263" r:id="rId9"/>
    <p:sldId id="306" r:id="rId10"/>
    <p:sldId id="307" r:id="rId11"/>
    <p:sldId id="310" r:id="rId12"/>
    <p:sldId id="311" r:id="rId13"/>
    <p:sldId id="312" r:id="rId14"/>
    <p:sldId id="313" r:id="rId15"/>
    <p:sldId id="314" r:id="rId16"/>
    <p:sldId id="315" r:id="rId17"/>
    <p:sldId id="316" r:id="rId18"/>
    <p:sldId id="317" r:id="rId19"/>
    <p:sldId id="318" r:id="rId20"/>
    <p:sldId id="319" r:id="rId21"/>
    <p:sldId id="320" r:id="rId22"/>
    <p:sldId id="321" r:id="rId23"/>
    <p:sldId id="301" r:id="rId24"/>
  </p:sldIdLst>
  <p:sldSz cx="9144000" cy="6858000" type="screen4x3"/>
  <p:notesSz cx="6858000" cy="9144000"/>
  <p:custDataLst>
    <p:tags r:id="rId27"/>
  </p:custDataLst>
  <p:defaultTextStyle>
    <a:defPPr>
      <a:defRPr lang="el-GR"/>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2" autoAdjust="0"/>
    <p:restoredTop sz="94679" autoAdjust="0"/>
  </p:normalViewPr>
  <p:slideViewPr>
    <p:cSldViewPr>
      <p:cViewPr varScale="1">
        <p:scale>
          <a:sx n="88" d="100"/>
          <a:sy n="88" d="100"/>
        </p:scale>
        <p:origin x="-10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38F2C0C-D351-47E0-B30E-D8550EB9226C}" type="datetimeFigureOut">
              <a:rPr lang="el-GR"/>
              <a:pPr>
                <a:defRPr/>
              </a:pPr>
              <a:t>12/10/2011</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r>
              <a:rPr lang="el-GR"/>
              <a:t>Καρατσώλης Κων/νος Δικηγόρος.Νομικός Συνεργάτης Τ.Ε.Ε</a:t>
            </a: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261404E-E62E-4A55-85A6-0E5541543C3D}" type="slidenum">
              <a:rPr lang="el-GR"/>
              <a:pPr>
                <a:defRPr/>
              </a:pPr>
              <a:t>‹#›</a:t>
            </a:fld>
            <a:endParaRPr lang="el-G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43CBBDC-737B-42FC-A0E4-465A34DCBE22}" type="datetimeFigureOut">
              <a:rPr lang="el-GR"/>
              <a:pPr>
                <a:defRPr/>
              </a:pPr>
              <a:t>12/10/2011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r>
              <a:rPr lang="el-GR"/>
              <a:t>Καρατσώλης Κων/νος Δικηγόρος.Νομικός Συνεργάτης Τ.Ε.Ε</a:t>
            </a: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8530051-F996-4DC9-AC69-8A64D6D1A90F}" type="slidenum">
              <a:rPr lang="el-GR"/>
              <a:pPr>
                <a:defRPr/>
              </a:pPr>
              <a:t>‹#›</a:t>
            </a:fld>
            <a:endParaRPr lang="el-GR"/>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915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915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44E354-C940-4699-8656-886EB0A83D7E}" type="slidenum">
              <a:rPr lang="el-GR" smtClean="0"/>
              <a:pPr/>
              <a:t>1</a:t>
            </a:fld>
            <a:endParaRPr lang="el-GR" smtClean="0"/>
          </a:p>
        </p:txBody>
      </p:sp>
      <p:sp>
        <p:nvSpPr>
          <p:cNvPr id="49157" name="4 - Θέση υποσέλιδου"/>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l-GR" smtClean="0"/>
              <a:t>Καρατσώλης Κων/νος Δικηγόρος.Νομικός Συνεργάτης Τ.Ε.Ε</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endParaRPr lang="el-GR"/>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l-G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EFB12F9A-1D52-4D7F-B557-CD954B17F8A1}"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EFB12F9A-1D52-4D7F-B557-CD954B17F8A1}"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EFB12F9A-1D52-4D7F-B557-CD954B17F8A1}"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endParaRPr lang="el-GR"/>
          </a:p>
        </p:txBody>
      </p:sp>
      <p:sp>
        <p:nvSpPr>
          <p:cNvPr id="9" name="Slide Number Placeholder 8"/>
          <p:cNvSpPr>
            <a:spLocks noGrp="1"/>
          </p:cNvSpPr>
          <p:nvPr>
            <p:ph type="sldNum" sz="quarter" idx="15"/>
          </p:nvPr>
        </p:nvSpPr>
        <p:spPr/>
        <p:txBody>
          <a:bodyPr rtlCol="0"/>
          <a:lstStyle/>
          <a:p>
            <a:pPr>
              <a:defRPr/>
            </a:pPr>
            <a:fld id="{EFB12F9A-1D52-4D7F-B557-CD954B17F8A1}" type="slidenum">
              <a:rPr lang="el-GR" smtClean="0"/>
              <a:pPr>
                <a:defRPr/>
              </a:pPr>
              <a:t>‹#›</a:t>
            </a:fld>
            <a:endParaRPr lang="el-GR"/>
          </a:p>
        </p:txBody>
      </p:sp>
      <p:sp>
        <p:nvSpPr>
          <p:cNvPr id="10" name="Footer Placeholder 9"/>
          <p:cNvSpPr>
            <a:spLocks noGrp="1"/>
          </p:cNvSpPr>
          <p:nvPr>
            <p:ph type="ftr" sz="quarter" idx="16"/>
          </p:nvPr>
        </p:nvSpPr>
        <p:spPr/>
        <p:txBody>
          <a:bodyPr rtlCol="0"/>
          <a:lstStyle/>
          <a:p>
            <a:pPr>
              <a:defRPr/>
            </a:pP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endParaRPr lang="el-GR"/>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l-G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EFB12F9A-1D52-4D7F-B557-CD954B17F8A1}" type="slidenum">
              <a:rPr lang="el-GR" smtClean="0"/>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EFB12F9A-1D52-4D7F-B557-CD954B17F8A1}" type="slidenum">
              <a:rPr lang="el-GR" smtClean="0"/>
              <a:pPr>
                <a:defRPr/>
              </a:pPr>
              <a:t>‹#›</a:t>
            </a:fld>
            <a:endParaRPr lang="el-G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EFB12F9A-1D52-4D7F-B557-CD954B17F8A1}" type="slidenum">
              <a:rPr lang="el-GR" smtClean="0"/>
              <a:pPr>
                <a:defRPr/>
              </a:pPr>
              <a:t>‹#›</a:t>
            </a:fld>
            <a:endParaRPr lang="el-G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endParaRPr lang="el-GR"/>
          </a:p>
        </p:txBody>
      </p:sp>
      <p:sp>
        <p:nvSpPr>
          <p:cNvPr id="7" name="Slide Number Placeholder 6"/>
          <p:cNvSpPr>
            <a:spLocks noGrp="1"/>
          </p:cNvSpPr>
          <p:nvPr>
            <p:ph type="sldNum" sz="quarter" idx="11"/>
          </p:nvPr>
        </p:nvSpPr>
        <p:spPr/>
        <p:txBody>
          <a:bodyPr rtlCol="0"/>
          <a:lstStyle/>
          <a:p>
            <a:pPr>
              <a:defRPr/>
            </a:pPr>
            <a:fld id="{EFB12F9A-1D52-4D7F-B557-CD954B17F8A1}" type="slidenum">
              <a:rPr lang="el-GR" smtClean="0"/>
              <a:pPr>
                <a:defRPr/>
              </a:pPr>
              <a:t>‹#›</a:t>
            </a:fld>
            <a:endParaRPr lang="el-GR"/>
          </a:p>
        </p:txBody>
      </p:sp>
      <p:sp>
        <p:nvSpPr>
          <p:cNvPr id="8" name="Footer Placeholder 7"/>
          <p:cNvSpPr>
            <a:spLocks noGrp="1"/>
          </p:cNvSpPr>
          <p:nvPr>
            <p:ph type="ftr" sz="quarter" idx="12"/>
          </p:nvPr>
        </p:nvSpPr>
        <p:spPr/>
        <p:txBody>
          <a:bodyPr rtlCol="0"/>
          <a:lstStyle/>
          <a:p>
            <a:pPr>
              <a:defRPr/>
            </a:pP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a:p>
        </p:txBody>
      </p:sp>
      <p:sp>
        <p:nvSpPr>
          <p:cNvPr id="3" name="Footer Placeholder 2"/>
          <p:cNvSpPr>
            <a:spLocks noGrp="1"/>
          </p:cNvSpPr>
          <p:nvPr>
            <p:ph type="ftr" sz="quarter" idx="11"/>
          </p:nvPr>
        </p:nvSpPr>
        <p:spPr/>
        <p:txBody>
          <a:bodyPr/>
          <a:lstStyle/>
          <a:p>
            <a:pPr>
              <a:defRPr/>
            </a:pPr>
            <a:endParaRPr lang="el-GR"/>
          </a:p>
        </p:txBody>
      </p:sp>
      <p:sp>
        <p:nvSpPr>
          <p:cNvPr id="4" name="Slide Number Placeholder 3"/>
          <p:cNvSpPr>
            <a:spLocks noGrp="1"/>
          </p:cNvSpPr>
          <p:nvPr>
            <p:ph type="sldNum" sz="quarter" idx="12"/>
          </p:nvPr>
        </p:nvSpPr>
        <p:spPr/>
        <p:txBody>
          <a:bodyPr/>
          <a:lstStyle/>
          <a:p>
            <a:pPr>
              <a:defRPr/>
            </a:pPr>
            <a:fld id="{EFB12F9A-1D52-4D7F-B557-CD954B17F8A1}"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endParaRPr lang="el-GR"/>
          </a:p>
        </p:txBody>
      </p:sp>
      <p:sp>
        <p:nvSpPr>
          <p:cNvPr id="22" name="Slide Number Placeholder 21"/>
          <p:cNvSpPr>
            <a:spLocks noGrp="1"/>
          </p:cNvSpPr>
          <p:nvPr>
            <p:ph type="sldNum" sz="quarter" idx="15"/>
          </p:nvPr>
        </p:nvSpPr>
        <p:spPr/>
        <p:txBody>
          <a:bodyPr rtlCol="0"/>
          <a:lstStyle/>
          <a:p>
            <a:pPr>
              <a:defRPr/>
            </a:pPr>
            <a:fld id="{EFB12F9A-1D52-4D7F-B557-CD954B17F8A1}" type="slidenum">
              <a:rPr lang="el-GR" smtClean="0"/>
              <a:pPr>
                <a:defRPr/>
              </a:pPr>
              <a:t>‹#›</a:t>
            </a:fld>
            <a:endParaRPr lang="el-GR"/>
          </a:p>
        </p:txBody>
      </p:sp>
      <p:sp>
        <p:nvSpPr>
          <p:cNvPr id="23" name="Footer Placeholder 22"/>
          <p:cNvSpPr>
            <a:spLocks noGrp="1"/>
          </p:cNvSpPr>
          <p:nvPr>
            <p:ph type="ftr" sz="quarter" idx="16"/>
          </p:nvPr>
        </p:nvSpPr>
        <p:spPr/>
        <p:txBody>
          <a:bodyPr rtlCol="0"/>
          <a:lstStyle/>
          <a:p>
            <a:pPr>
              <a:defRPr/>
            </a:pPr>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endParaRPr lang="el-GR"/>
          </a:p>
        </p:txBody>
      </p:sp>
      <p:sp>
        <p:nvSpPr>
          <p:cNvPr id="18" name="Slide Number Placeholder 17"/>
          <p:cNvSpPr>
            <a:spLocks noGrp="1"/>
          </p:cNvSpPr>
          <p:nvPr>
            <p:ph type="sldNum" sz="quarter" idx="11"/>
          </p:nvPr>
        </p:nvSpPr>
        <p:spPr/>
        <p:txBody>
          <a:bodyPr rtlCol="0"/>
          <a:lstStyle/>
          <a:p>
            <a:pPr>
              <a:defRPr/>
            </a:pPr>
            <a:fld id="{EFB12F9A-1D52-4D7F-B557-CD954B17F8A1}" type="slidenum">
              <a:rPr lang="el-GR" smtClean="0"/>
              <a:pPr>
                <a:defRPr/>
              </a:pPr>
              <a:t>‹#›</a:t>
            </a:fld>
            <a:endParaRPr lang="el-GR"/>
          </a:p>
        </p:txBody>
      </p:sp>
      <p:sp>
        <p:nvSpPr>
          <p:cNvPr id="21" name="Footer Placeholder 20"/>
          <p:cNvSpPr>
            <a:spLocks noGrp="1"/>
          </p:cNvSpPr>
          <p:nvPr>
            <p:ph type="ftr" sz="quarter" idx="12"/>
          </p:nvPr>
        </p:nvSpPr>
        <p:spPr/>
        <p:txBody>
          <a:bodyPr rtlCol="0"/>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l-G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l-G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EFB12F9A-1D52-4D7F-B557-CD954B17F8A1}"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67744" y="3068960"/>
            <a:ext cx="6120680" cy="2160264"/>
          </a:xfrm>
        </p:spPr>
        <p:txBody>
          <a:bodyPr>
            <a:normAutofit fontScale="90000"/>
          </a:bodyPr>
          <a:lstStyle/>
          <a:p>
            <a:pPr algn="ctr">
              <a:defRPr/>
            </a:pPr>
            <a:r>
              <a:rPr lang="el-GR" sz="2000" dirty="0" smtClean="0"/>
              <a:t/>
            </a:r>
            <a:br>
              <a:rPr lang="el-GR" sz="2000" dirty="0" smtClean="0"/>
            </a:br>
            <a:r>
              <a:rPr lang="el-GR" sz="2000" b="1" dirty="0" smtClean="0"/>
              <a:t> </a:t>
            </a:r>
            <a:r>
              <a:rPr lang="el-GR" sz="2000" dirty="0" smtClean="0"/>
              <a:t/>
            </a:r>
            <a:br>
              <a:rPr lang="el-GR" sz="2000" dirty="0" smtClean="0"/>
            </a:br>
            <a:r>
              <a:rPr lang="el-GR" sz="2000" b="1" dirty="0" smtClean="0"/>
              <a:t> </a:t>
            </a:r>
            <a:r>
              <a:rPr lang="el-GR" sz="2000" dirty="0" smtClean="0"/>
              <a:t/>
            </a:r>
            <a:br>
              <a:rPr lang="el-GR" sz="2000" dirty="0" smtClean="0"/>
            </a:br>
            <a:r>
              <a:rPr lang="el-GR" sz="2000" b="1" dirty="0" smtClean="0"/>
              <a:t> </a:t>
            </a:r>
            <a:r>
              <a:rPr lang="el-GR" sz="2000" dirty="0" smtClean="0"/>
              <a:t/>
            </a:r>
            <a:br>
              <a:rPr lang="el-GR" sz="2000" dirty="0" smtClean="0"/>
            </a:br>
            <a:r>
              <a:rPr lang="en-US" sz="2000" dirty="0" smtClean="0"/>
              <a:t/>
            </a:r>
            <a:br>
              <a:rPr lang="en-US" sz="2000" dirty="0" smtClean="0"/>
            </a:br>
            <a:r>
              <a:rPr lang="en-US" sz="2000" dirty="0" smtClean="0"/>
              <a:t/>
            </a:r>
            <a:br>
              <a:rPr lang="en-US" sz="2000" dirty="0" smtClean="0"/>
            </a:br>
            <a:r>
              <a:rPr lang="el-GR" sz="2000" dirty="0" smtClean="0"/>
              <a:t/>
            </a:r>
            <a:br>
              <a:rPr lang="el-GR" sz="2000" dirty="0" smtClean="0"/>
            </a:br>
            <a:r>
              <a:rPr lang="el-GR" sz="2700" b="1" dirty="0" smtClean="0"/>
              <a:t>Σημειωσεις Μαθηματος:</a:t>
            </a:r>
            <a:r>
              <a:rPr lang="el-GR" sz="2000" dirty="0" smtClean="0"/>
              <a:t/>
            </a:r>
            <a:br>
              <a:rPr lang="el-GR" sz="2000" dirty="0" smtClean="0"/>
            </a:br>
            <a:r>
              <a:rPr lang="el-GR" sz="2000" b="1" dirty="0" smtClean="0"/>
              <a:t> </a:t>
            </a:r>
            <a:r>
              <a:rPr lang="el-GR" sz="2700" dirty="0" smtClean="0"/>
              <a:t/>
            </a:r>
            <a:br>
              <a:rPr lang="el-GR" sz="2700" dirty="0" smtClean="0"/>
            </a:br>
            <a:r>
              <a:rPr lang="en-US" sz="2700" b="1" dirty="0" smtClean="0"/>
              <a:t>A</a:t>
            </a:r>
            <a:r>
              <a:rPr lang="el-GR" sz="2700" b="1" dirty="0" err="1" smtClean="0"/>
              <a:t>υθαιρετη</a:t>
            </a:r>
            <a:r>
              <a:rPr lang="el-GR" sz="2700" b="1" dirty="0" smtClean="0"/>
              <a:t> </a:t>
            </a:r>
            <a:r>
              <a:rPr lang="el-GR" sz="2700" b="1" dirty="0" err="1" smtClean="0"/>
              <a:t>δομηση</a:t>
            </a:r>
            <a:r>
              <a:rPr lang="en-US" sz="2700" b="1" dirty="0" smtClean="0"/>
              <a:t/>
            </a:r>
            <a:br>
              <a:rPr lang="en-US" sz="2700" b="1" dirty="0" smtClean="0"/>
            </a:br>
            <a:r>
              <a:rPr lang="el-GR" sz="2700" b="1" dirty="0" smtClean="0"/>
              <a:t>ΒΕΒΑΙΩΣΗ ΜΗΧΑΝΙΚΟΥ</a:t>
            </a:r>
            <a:r>
              <a:rPr lang="en-US" sz="2700" b="1" dirty="0" smtClean="0"/>
              <a:t/>
            </a:r>
            <a:br>
              <a:rPr lang="en-US" sz="2700" b="1" dirty="0" smtClean="0"/>
            </a:br>
            <a:r>
              <a:rPr lang="el-GR" sz="2000" dirty="0" smtClean="0"/>
              <a:t/>
            </a:r>
            <a:br>
              <a:rPr lang="el-GR" sz="2000" dirty="0" smtClean="0"/>
            </a:b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el-GR" sz="2000" dirty="0" smtClean="0"/>
              <a:t/>
            </a:r>
            <a:br>
              <a:rPr lang="el-GR" sz="2000" dirty="0" smtClean="0"/>
            </a:br>
            <a:r>
              <a:rPr lang="el-GR" sz="2000" b="1" dirty="0" smtClean="0">
                <a:latin typeface="Calibri" pitchFamily="34" charset="0"/>
              </a:rPr>
              <a:t> Κων/νος Καρατσωλης </a:t>
            </a:r>
            <a:r>
              <a:rPr lang="el-GR" sz="2000" dirty="0" smtClean="0">
                <a:latin typeface="Calibri" pitchFamily="34" charset="0"/>
              </a:rPr>
              <a:t/>
            </a:r>
            <a:br>
              <a:rPr lang="el-GR" sz="2000" dirty="0" smtClean="0">
                <a:latin typeface="Calibri" pitchFamily="34" charset="0"/>
              </a:rPr>
            </a:br>
            <a:r>
              <a:rPr lang="el-GR" sz="2000" b="1" dirty="0" smtClean="0">
                <a:latin typeface="Calibri" pitchFamily="34" charset="0"/>
              </a:rPr>
              <a:t>Δικηγορος.</a:t>
            </a:r>
            <a:r>
              <a:rPr lang="el-GR" sz="2000" dirty="0" smtClean="0">
                <a:latin typeface="Calibri" pitchFamily="34" charset="0"/>
              </a:rPr>
              <a:t/>
            </a:r>
            <a:br>
              <a:rPr lang="el-GR" sz="2000" dirty="0" smtClean="0">
                <a:latin typeface="Calibri" pitchFamily="34" charset="0"/>
              </a:rPr>
            </a:br>
            <a:r>
              <a:rPr lang="el-GR" sz="2000" b="1" dirty="0" smtClean="0">
                <a:latin typeface="Calibri" pitchFamily="34" charset="0"/>
              </a:rPr>
              <a:t>Νομικος Συνεργατης Τ.Ε.Ε</a:t>
            </a:r>
            <a:r>
              <a:rPr lang="el-GR" sz="1200" dirty="0" smtClean="0"/>
              <a:t/>
            </a:r>
            <a:br>
              <a:rPr lang="el-GR" sz="1200" dirty="0" smtClean="0"/>
            </a:br>
            <a:r>
              <a:rPr lang="el-GR" sz="1200" b="1" dirty="0" smtClean="0"/>
              <a:t> </a:t>
            </a:r>
            <a:r>
              <a:rPr lang="el-GR" sz="1200" dirty="0" smtClean="0"/>
              <a:t/>
            </a:r>
            <a:br>
              <a:rPr lang="el-GR" sz="1200" dirty="0" smtClean="0"/>
            </a:br>
            <a:r>
              <a:rPr lang="en-US" sz="1200" dirty="0" smtClean="0"/>
              <a:t/>
            </a:r>
            <a:br>
              <a:rPr lang="en-US" sz="1200" dirty="0" smtClean="0"/>
            </a:br>
            <a:r>
              <a:rPr lang="el-GR" sz="2000" dirty="0" smtClean="0"/>
              <a:t/>
            </a:r>
            <a:br>
              <a:rPr lang="el-GR" sz="2000" dirty="0" smtClean="0"/>
            </a:br>
            <a:r>
              <a:rPr lang="el-GR" sz="2000" b="1" dirty="0" smtClean="0"/>
              <a:t> </a:t>
            </a:r>
            <a:endParaRPr lang="el-GR" sz="1600" b="1" i="1" dirty="0" smtClean="0"/>
          </a:p>
        </p:txBody>
      </p:sp>
      <p:sp>
        <p:nvSpPr>
          <p:cNvPr id="2201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20161" name="Object 1"/>
          <p:cNvGraphicFramePr>
            <a:graphicFrameLocks noChangeAspect="1"/>
          </p:cNvGraphicFramePr>
          <p:nvPr/>
        </p:nvGraphicFramePr>
        <p:xfrm>
          <a:off x="4860032" y="5157192"/>
          <a:ext cx="1009650" cy="857250"/>
        </p:xfrm>
        <a:graphic>
          <a:graphicData uri="http://schemas.openxmlformats.org/presentationml/2006/ole">
            <p:oleObj spid="_x0000_s220161" r:id="rId4" imgW="5486400" imgH="3862699" progId="">
              <p:embed/>
            </p:oleObj>
          </a:graphicData>
        </a:graphic>
      </p:graphicFrame>
      <p:sp>
        <p:nvSpPr>
          <p:cNvPr id="220163" name="Rectangle 3"/>
          <p:cNvSpPr>
            <a:spLocks noChangeArrowheads="1"/>
          </p:cNvSpPr>
          <p:nvPr/>
        </p:nvSpPr>
        <p:spPr bwMode="auto">
          <a:xfrm>
            <a:off x="2915816" y="6093296"/>
            <a:ext cx="5184576"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l-GR" sz="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rPr>
              <a:t>Ινστιτούτο Εκπαίδευσης &amp; Επιμόρφωσης Μελών Τεχνικού Επιμελητηρίου Ελλάδας Α.Ε.</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332656"/>
            <a:ext cx="7467600" cy="1080120"/>
          </a:xfrm>
        </p:spPr>
        <p:txBody>
          <a:bodyPr>
            <a:normAutofit/>
          </a:bodyPr>
          <a:lstStyle/>
          <a:p>
            <a:pPr>
              <a:defRPr/>
            </a:pPr>
            <a:r>
              <a:rPr lang="el-GR" sz="1800" b="1" dirty="0" smtClean="0"/>
              <a:t>3</a:t>
            </a:r>
            <a:r>
              <a:rPr lang="el-GR" sz="1800" b="1" baseline="30000" dirty="0" smtClean="0"/>
              <a:t>η</a:t>
            </a:r>
            <a:r>
              <a:rPr lang="el-GR" sz="1800" b="1" dirty="0" smtClean="0"/>
              <a:t> ενότητα</a:t>
            </a:r>
            <a:r>
              <a:rPr lang="el-GR" sz="1800" dirty="0" smtClean="0"/>
              <a:t/>
            </a:r>
            <a:br>
              <a:rPr lang="el-GR" sz="1800" dirty="0" smtClean="0"/>
            </a:br>
            <a:r>
              <a:rPr lang="el-GR" sz="1800" b="1" dirty="0" smtClean="0"/>
              <a:t>Υπαγωγή στην παρ.2 του άρθρου 23</a:t>
            </a:r>
            <a:r>
              <a:rPr lang="en-US" sz="1800" b="1" dirty="0" smtClean="0"/>
              <a:t> </a:t>
            </a:r>
            <a:r>
              <a:rPr lang="en-US" sz="1800" b="1" dirty="0" smtClean="0"/>
              <a:t>(3/ 4)</a:t>
            </a:r>
            <a:r>
              <a:rPr lang="el-GR" sz="1800" dirty="0" smtClean="0"/>
              <a:t/>
            </a:r>
            <a:br>
              <a:rPr lang="el-GR" sz="1800" dirty="0" smtClean="0"/>
            </a:br>
            <a:endParaRPr lang="el-GR" sz="1800" dirty="0">
              <a:latin typeface="Calibri" pitchFamily="34" charset="0"/>
            </a:endParaRPr>
          </a:p>
        </p:txBody>
      </p:sp>
      <p:sp>
        <p:nvSpPr>
          <p:cNvPr id="3" name="2 - Θέση περιεχομένου"/>
          <p:cNvSpPr>
            <a:spLocks noGrp="1"/>
          </p:cNvSpPr>
          <p:nvPr>
            <p:ph sz="quarter" idx="1"/>
          </p:nvPr>
        </p:nvSpPr>
        <p:spPr>
          <a:xfrm>
            <a:off x="457200" y="1357298"/>
            <a:ext cx="7467600" cy="5143536"/>
          </a:xfrm>
        </p:spPr>
        <p:txBody>
          <a:bodyPr>
            <a:normAutofit fontScale="85000" lnSpcReduction="10000"/>
          </a:bodyPr>
          <a:lstStyle/>
          <a:p>
            <a:r>
              <a:rPr lang="el-GR" sz="1800" u="sng" dirty="0" smtClean="0"/>
              <a:t>Β) περίπτωση κτιρίων προϋφιστάμενων του 1955.</a:t>
            </a:r>
            <a:endParaRPr lang="el-GR" sz="1800" dirty="0" smtClean="0"/>
          </a:p>
          <a:p>
            <a:r>
              <a:rPr lang="el-GR" sz="1800" dirty="0" err="1" smtClean="0"/>
              <a:t>Ενα</a:t>
            </a:r>
            <a:r>
              <a:rPr lang="el-GR" sz="1800" dirty="0" smtClean="0"/>
              <a:t> μεγάλο ποσοστό του υπάρχοντος  οικιστικού περιβάλλοντος και αποθέματος στην Ελλάδα χρονολογείται προ του 1955. Τόσο από άλλες διατάξεις όσο και ρητά με την παρ.2 οι συγκεκριμένες περιπτώσεις εξαιρούνται της υποχρεωτικής υπαγωγής και δεν θεωρούνται αυθαίρετα κτίσματα. </a:t>
            </a:r>
          </a:p>
          <a:p>
            <a:r>
              <a:rPr lang="el-GR" sz="1800" dirty="0" smtClean="0"/>
              <a:t>Ωστόσο, αυτή η ιδιαίτερη νομική κατάσταση δημιούργησε κατά το παρελθόν την εσφαλμένη πεποίθηση στους ιδιοκτήτες ότι </a:t>
            </a:r>
            <a:r>
              <a:rPr lang="el-GR" sz="1800" b="1" dirty="0" smtClean="0"/>
              <a:t>και κτίσματα πέραν αυτών που υλοποιήθηκαν προ του 1955 </a:t>
            </a:r>
            <a:r>
              <a:rPr lang="el-GR" sz="1800" dirty="0" smtClean="0"/>
              <a:t>και τα οποία δημιουργήθηκαν για λόγους υγιεινής και χρήσης του κύριου κτίσματος εμπίπτουν στις γενικές ευεργετικές διατάξεις. </a:t>
            </a:r>
          </a:p>
          <a:p>
            <a:r>
              <a:rPr lang="el-GR" sz="1800" dirty="0" smtClean="0"/>
              <a:t>Πάντως, για την ορθότητα της βεβαιώσεως  ο Μηχανικός θα πρέπει να αναζητεί ή να εξουσιοδοτείται (ειδική εργασία και ανάθεση) για να αναζητήσει όλα εκείνα τα δημόσια έγγραφα (αεροφωτογραφίες, συμβολαιογραφικές πράξεις ή άλλα έγγραφα της διοίκησης, πρόχειρα κτηματολόγια, στοιχεία οικισμών, βεβαιώσεις τεχνικών υπηρεσιών που να βασίζονται σε επίσημα κρατικά στοιχεία) που επιβεβαιώνουν την χρονολογία δημιουργίας του συνόλου των κτισμάτων του ακινήτου.</a:t>
            </a:r>
          </a:p>
          <a:p>
            <a:r>
              <a:rPr lang="el-GR" sz="1800" dirty="0" smtClean="0"/>
              <a:t>Είναι βέβαιο ότι αυτή η εργασία απαιτεί συνήθως μια ειδική επιστημονική και εμπεριστατωμένη έρευνα, η οποία άλλες φορές εξαντλείται στην ανάγνωση μιας αεροφωτογραφίας, άλλες δε φορές προϋποθέτει και την συγκέντρωση πληθώρας άλλων στοιχείων για την απόδειξη της ημερομηνίας κατασκευής.</a:t>
            </a:r>
          </a:p>
          <a:p>
            <a:endParaRPr lang="el-GR"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1080120"/>
          </a:xfrm>
        </p:spPr>
        <p:txBody>
          <a:bodyPr>
            <a:normAutofit/>
          </a:bodyPr>
          <a:lstStyle/>
          <a:p>
            <a:pPr>
              <a:defRPr/>
            </a:pPr>
            <a:r>
              <a:rPr lang="el-GR" sz="1800" b="1" dirty="0" smtClean="0"/>
              <a:t>3</a:t>
            </a:r>
            <a:r>
              <a:rPr lang="el-GR" sz="1800" b="1" baseline="30000" dirty="0" smtClean="0"/>
              <a:t>η</a:t>
            </a:r>
            <a:r>
              <a:rPr lang="el-GR" sz="1800" b="1" dirty="0" smtClean="0"/>
              <a:t> ενότητα</a:t>
            </a:r>
            <a:r>
              <a:rPr lang="el-GR" sz="1800" dirty="0" smtClean="0"/>
              <a:t/>
            </a:r>
            <a:br>
              <a:rPr lang="el-GR" sz="1800" dirty="0" smtClean="0"/>
            </a:br>
            <a:r>
              <a:rPr lang="el-GR" sz="1800" b="1" dirty="0" smtClean="0"/>
              <a:t>Υπαγωγή στην παρ.2 του άρθρου 23</a:t>
            </a:r>
            <a:r>
              <a:rPr lang="en-US" sz="1800" b="1" dirty="0" smtClean="0"/>
              <a:t> </a:t>
            </a:r>
            <a:r>
              <a:rPr lang="en-US" sz="1800" b="1" dirty="0" smtClean="0"/>
              <a:t>(4/4)</a:t>
            </a:r>
            <a:r>
              <a:rPr lang="el-GR" sz="1800" dirty="0" smtClean="0"/>
              <a:t/>
            </a:r>
            <a:br>
              <a:rPr lang="el-GR" sz="1800" dirty="0" smtClean="0"/>
            </a:br>
            <a:endParaRPr lang="el-GR" sz="1800" dirty="0">
              <a:latin typeface="Calibri" pitchFamily="34" charset="0"/>
            </a:endParaRPr>
          </a:p>
        </p:txBody>
      </p:sp>
      <p:sp>
        <p:nvSpPr>
          <p:cNvPr id="4" name="2 - Θέση περιεχομένου"/>
          <p:cNvSpPr txBox="1">
            <a:spLocks noGrp="1"/>
          </p:cNvSpPr>
          <p:nvPr>
            <p:ph sz="quarter" idx="1"/>
          </p:nvPr>
        </p:nvSpPr>
        <p:spPr>
          <a:xfrm>
            <a:off x="468313" y="1500174"/>
            <a:ext cx="7467600" cy="4857784"/>
          </a:xfrm>
          <a:prstGeom prst="rect">
            <a:avLst/>
          </a:prstGeom>
        </p:spPr>
        <p:txBody>
          <a:bodyPr vert="horz">
            <a:normAutofit fontScale="85000" lnSpcReduction="20000"/>
          </a:bodyPr>
          <a:lstStyle/>
          <a:p>
            <a:pPr algn="just"/>
            <a:r>
              <a:rPr lang="el-GR" dirty="0" smtClean="0"/>
              <a:t>Σε σχέση με το ‘’τεκμήριο’’ της αεροφωτογραφίας θα πρέπει να επισημανθεί ότι αν και είναι ένα αυτοτελές σημαντικό στοιχείο, δημοσίου χαρακτήρα, προερχόμενο από τη διοίκηση δεν επιλύει το ζήτημα της χρονολογίας ‘’δημιουργίας’’ ή ύπαρξης του είδους της χρήσης ( </a:t>
            </a:r>
            <a:r>
              <a:rPr lang="el-GR" dirty="0" err="1" smtClean="0"/>
              <a:t>π.χ</a:t>
            </a:r>
            <a:r>
              <a:rPr lang="el-GR" dirty="0" smtClean="0"/>
              <a:t> αλλαγή χρήσης από αποθήκη σε οικία κτλ) για το οποίο καλείται ο Μηχανικός να εκδώσει βεβαίωση . </a:t>
            </a:r>
            <a:r>
              <a:rPr lang="el-GR" dirty="0" smtClean="0"/>
              <a:t>Και </a:t>
            </a:r>
            <a:r>
              <a:rPr lang="el-GR" dirty="0" smtClean="0"/>
              <a:t>βεβαίως αυτό δεν επιλύεται, διότι σπανίως θα υπάρχει δημόσιο έγγραφο (η αεροφωτογραφία δεν αποδεικνύει την εσωτερική διαμόρφωση και χρήση κτιρίου) που να ‘’μαρτυρεί’’ τη χρήση του ακινήτου</a:t>
            </a:r>
            <a:r>
              <a:rPr lang="el-GR" dirty="0" smtClean="0"/>
              <a:t>.</a:t>
            </a:r>
            <a:endParaRPr lang="en-US" dirty="0" smtClean="0"/>
          </a:p>
          <a:p>
            <a:endParaRPr lang="el-GR" dirty="0" smtClean="0"/>
          </a:p>
          <a:p>
            <a:pPr algn="just"/>
            <a:r>
              <a:rPr lang="el-GR" dirty="0" smtClean="0"/>
              <a:t>Σε περιπτώσεις λοιπόν που γεννάται θέμα για την βεβαίωση, ως προς την ημερομηνία κατασκευής του κτιρίου θα πρέπει να θεωρείται βέβαιο ότι βεβαίωση της  ημερομηνίας κατασκευής (ως κάθε φορά αποδεικνύεται) βεβαιώνει και  την ημερομηνία της εκάστοτε χρήσης.  </a:t>
            </a:r>
          </a:p>
          <a:p>
            <a:endParaRPr lang="el-GR" dirty="0" smtClean="0"/>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1080120"/>
          </a:xfrm>
        </p:spPr>
        <p:txBody>
          <a:bodyPr>
            <a:normAutofit/>
          </a:bodyPr>
          <a:lstStyle/>
          <a:p>
            <a:r>
              <a:rPr lang="el-GR" sz="1800" b="1" dirty="0" smtClean="0"/>
              <a:t>4</a:t>
            </a:r>
            <a:r>
              <a:rPr lang="el-GR" sz="1800" b="1" baseline="30000" dirty="0" smtClean="0"/>
              <a:t>η</a:t>
            </a:r>
            <a:r>
              <a:rPr lang="el-GR" sz="1800" b="1" dirty="0" smtClean="0"/>
              <a:t> ενότητα</a:t>
            </a:r>
            <a:r>
              <a:rPr lang="el-GR" sz="1800" dirty="0" smtClean="0"/>
              <a:t/>
            </a:r>
            <a:br>
              <a:rPr lang="el-GR" sz="1800" dirty="0" smtClean="0"/>
            </a:br>
            <a:r>
              <a:rPr lang="el-GR" sz="1800" b="1" dirty="0" smtClean="0"/>
              <a:t>Η παρ.3 του άρθρου 23</a:t>
            </a:r>
            <a:r>
              <a:rPr lang="el-GR" sz="1800" dirty="0" smtClean="0"/>
              <a:t/>
            </a:r>
            <a:br>
              <a:rPr lang="el-GR" sz="1800" dirty="0" smtClean="0"/>
            </a:br>
            <a:endParaRPr lang="el-GR" sz="1800" dirty="0">
              <a:latin typeface="Calibri" pitchFamily="34" charset="0"/>
            </a:endParaRPr>
          </a:p>
        </p:txBody>
      </p:sp>
      <p:sp>
        <p:nvSpPr>
          <p:cNvPr id="5" name="2 - Θέση περιεχομένου"/>
          <p:cNvSpPr txBox="1">
            <a:spLocks noGrp="1"/>
          </p:cNvSpPr>
          <p:nvPr>
            <p:ph sz="quarter" idx="1"/>
          </p:nvPr>
        </p:nvSpPr>
        <p:spPr>
          <a:xfrm>
            <a:off x="467544" y="1142984"/>
            <a:ext cx="8033546" cy="5214974"/>
          </a:xfrm>
          <a:prstGeom prst="rect">
            <a:avLst/>
          </a:prstGeom>
        </p:spPr>
        <p:txBody>
          <a:bodyPr vert="horz">
            <a:normAutofit fontScale="62500" lnSpcReduction="20000"/>
          </a:bodyPr>
          <a:lstStyle/>
          <a:p>
            <a:pPr>
              <a:buNone/>
            </a:pPr>
            <a:r>
              <a:rPr lang="el-GR" dirty="0" smtClean="0"/>
              <a:t>Η παρ. 3 αναφέρεται  σε ακίνητα τα οποία βρίσκονται :</a:t>
            </a:r>
          </a:p>
          <a:p>
            <a:r>
              <a:rPr lang="el-GR" dirty="0" smtClean="0"/>
              <a:t>  αα) σε εγκεκριμένο κοινόχρηστο χώρο της πόλης,</a:t>
            </a:r>
          </a:p>
          <a:p>
            <a:r>
              <a:rPr lang="el-GR" dirty="0" smtClean="0"/>
              <a:t>   </a:t>
            </a:r>
            <a:r>
              <a:rPr lang="el-GR" dirty="0" err="1" smtClean="0"/>
              <a:t>ββ</a:t>
            </a:r>
            <a:r>
              <a:rPr lang="el-GR" dirty="0" smtClean="0"/>
              <a:t>) στη ζώνη ασφαλείας των διεθνών, εθνικών, επαρχιακών ή δημοτικών ή κοινοτικών οδών κατά τη νομοθεσία περί μέτρων για την ασφάλεια της υπεραστικής συγκοινωνίας που ίσχυαν κατά την εκτέλεση ή εγκατάστασή τους,</a:t>
            </a:r>
          </a:p>
          <a:p>
            <a:r>
              <a:rPr lang="el-GR" dirty="0" smtClean="0"/>
              <a:t>   </a:t>
            </a:r>
            <a:r>
              <a:rPr lang="el-GR" dirty="0" err="1" smtClean="0"/>
              <a:t>γγ</a:t>
            </a:r>
            <a:r>
              <a:rPr lang="el-GR" dirty="0" smtClean="0"/>
              <a:t>) σε δημόσιο κτήμα,</a:t>
            </a:r>
          </a:p>
          <a:p>
            <a:r>
              <a:rPr lang="el-GR" dirty="0" smtClean="0"/>
              <a:t>   </a:t>
            </a:r>
            <a:r>
              <a:rPr lang="el-GR" dirty="0" err="1" smtClean="0"/>
              <a:t>δδ</a:t>
            </a:r>
            <a:r>
              <a:rPr lang="el-GR" dirty="0" smtClean="0"/>
              <a:t>) σε δάσος, σε δασική ή αναδασωτέα έκταση, στον αιγιαλό ή τη ζώνη παραλίας,</a:t>
            </a:r>
          </a:p>
          <a:p>
            <a:r>
              <a:rPr lang="el-GR" dirty="0" smtClean="0"/>
              <a:t>   </a:t>
            </a:r>
            <a:r>
              <a:rPr lang="el-GR" dirty="0" err="1" smtClean="0"/>
              <a:t>εε</a:t>
            </a:r>
            <a:r>
              <a:rPr lang="el-GR" dirty="0" smtClean="0"/>
              <a:t>) σε αρχαιολογικό χώρο, ιστορικό τόπο, ιστορικό διατηρητέο οικισμό και περιοχή ιδιαίτερου φυσικού κάλλους, εφόσον απαγορευόταν η δόμηση κατά το χρόνο εκτέλεσης της αυθαίρετης κατασκευής ή εγκατάστασης της αυθαίρετης χρήσης,</a:t>
            </a:r>
          </a:p>
          <a:p>
            <a:r>
              <a:rPr lang="el-GR" dirty="0" smtClean="0"/>
              <a:t>   στ) σε παραδοσιακό οικισμό και σε οικιστικό σύνολο που έχει χαρακτηριστεί ως ιστορικό διατηρητέο μνημείο,</a:t>
            </a:r>
          </a:p>
          <a:p>
            <a:r>
              <a:rPr lang="el-GR" dirty="0" smtClean="0"/>
              <a:t>   </a:t>
            </a:r>
            <a:r>
              <a:rPr lang="el-GR" dirty="0" err="1" smtClean="0"/>
              <a:t>ζζ</a:t>
            </a:r>
            <a:r>
              <a:rPr lang="el-GR" dirty="0" smtClean="0"/>
              <a:t>) σε ρέμα, κρίσιμη παράκτια ζώνη, κατά την έννοια των άρθρων 2 περίπτωση 10 και 20 παρ. 8α του ν. 3937/2011 (Α' 60), ή προστατευόμενη περιοχή του άρθρου 19 του ν. 1650/1986, όπως ισχύει μετά την αντικατάστασή του με το άρθρο 5 του ν. 3937/2011 εφόσον απαγορευόταν η δόμηση κατά το χρόνο εκτέλεσης της αυθαίρετης κατασκευής ή εγκατάστασης της αυθαίρετης χρήσης,</a:t>
            </a:r>
          </a:p>
          <a:p>
            <a:r>
              <a:rPr lang="el-GR" dirty="0" smtClean="0"/>
              <a:t>   β) σε κηρυγμένο διατηρητέο κτίριο ή κτίριο που είναι αρχαίο ή κηρυγμένο νεότερο μνημείο, σύμφωνα με τις διατάξεις του ν. 3028/ 2002 (Α' 153) ή</a:t>
            </a:r>
          </a:p>
          <a:p>
            <a:r>
              <a:rPr lang="el-GR" dirty="0" smtClean="0"/>
              <a:t>   γ) σε κτίσμα, ευρισκόμενο εκτός σχεδίου πόλεως ή εκτός ορίων οικισμού το ανώτατο ύψος του οποίου βρίσκεται λιγότερο από είκοσι μέτρα κάτω από το ύψος της κορυφογραμμής (</a:t>
            </a:r>
            <a:r>
              <a:rPr lang="el-GR" dirty="0" err="1" smtClean="0"/>
              <a:t>υδατοκρίτης</a:t>
            </a:r>
            <a:r>
              <a:rPr lang="el-GR" dirty="0" smtClean="0"/>
              <a:t>) ή</a:t>
            </a:r>
          </a:p>
          <a:p>
            <a:r>
              <a:rPr lang="el-GR" dirty="0" smtClean="0"/>
              <a:t>   δ) στο εντός του εύρους του εξώστη τμήμα πάνω από κοινόχρηστο χώρο της πόλης.</a:t>
            </a:r>
          </a:p>
          <a:p>
            <a:endParaRPr lang="el-G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332656"/>
            <a:ext cx="7467600" cy="953204"/>
          </a:xfrm>
        </p:spPr>
        <p:txBody>
          <a:bodyPr>
            <a:normAutofit/>
          </a:bodyPr>
          <a:lstStyle/>
          <a:p>
            <a:pPr>
              <a:defRPr/>
            </a:pPr>
            <a:r>
              <a:rPr lang="el-GR" sz="1800" b="1" dirty="0" smtClean="0"/>
              <a:t>4</a:t>
            </a:r>
            <a:r>
              <a:rPr lang="el-GR" sz="1800" b="1" baseline="30000" dirty="0" smtClean="0"/>
              <a:t>η</a:t>
            </a:r>
            <a:r>
              <a:rPr lang="el-GR" sz="1800" b="1" dirty="0" smtClean="0"/>
              <a:t> ενότητα</a:t>
            </a:r>
            <a:r>
              <a:rPr lang="el-GR" sz="1800" dirty="0" smtClean="0"/>
              <a:t/>
            </a:r>
            <a:br>
              <a:rPr lang="el-GR" sz="1800" dirty="0" smtClean="0"/>
            </a:br>
            <a:r>
              <a:rPr lang="el-GR" sz="1800" b="1" dirty="0" smtClean="0"/>
              <a:t>Η παρ.3 του άρθρου 23</a:t>
            </a:r>
            <a:r>
              <a:rPr lang="el-GR" sz="1800" dirty="0" smtClean="0"/>
              <a:t/>
            </a:r>
            <a:br>
              <a:rPr lang="el-GR" sz="1800" dirty="0" smtClean="0"/>
            </a:br>
            <a:endParaRPr lang="el-GR" sz="1800" dirty="0">
              <a:latin typeface="Calibri" pitchFamily="34" charset="0"/>
            </a:endParaRPr>
          </a:p>
        </p:txBody>
      </p:sp>
      <p:sp>
        <p:nvSpPr>
          <p:cNvPr id="5" name="2 - Θέση περιεχομένου"/>
          <p:cNvSpPr txBox="1">
            <a:spLocks noGrp="1"/>
          </p:cNvSpPr>
          <p:nvPr>
            <p:ph sz="quarter" idx="1"/>
          </p:nvPr>
        </p:nvSpPr>
        <p:spPr>
          <a:xfrm>
            <a:off x="467544" y="1142984"/>
            <a:ext cx="7467600" cy="5500726"/>
          </a:xfrm>
          <a:prstGeom prst="rect">
            <a:avLst/>
          </a:prstGeom>
        </p:spPr>
        <p:txBody>
          <a:bodyPr vert="horz">
            <a:noAutofit/>
          </a:bodyPr>
          <a:lstStyle/>
          <a:p>
            <a:pPr>
              <a:buNone/>
            </a:pPr>
            <a:r>
              <a:rPr lang="el-GR" sz="1800" dirty="0" smtClean="0"/>
              <a:t> </a:t>
            </a:r>
          </a:p>
          <a:p>
            <a:pPr algn="just"/>
            <a:r>
              <a:rPr lang="en-US" sz="1800" dirty="0" smtClean="0"/>
              <a:t>H</a:t>
            </a:r>
            <a:r>
              <a:rPr lang="el-GR" sz="1800" dirty="0" smtClean="0"/>
              <a:t> σχετική βεβαίωση προϋποθέτει την ύπαρξη πολεοδομικών σχεδίων.  Επίσης η ύπαρξη  πολεοδομικών σχεδίων θα πρέπει να ερμηνευτεί ότι αφορά στο σύνολο των εγκριμένων σχεδίων βάσει των οποίων το κράτος εξέδωσε άδεια κατασκευής για το υπό κρίση ακίνητο ( Οικοδομική άδεια, νομιμοποιήσεις κτλ).  Διαφορετικά η βεβαίωση του Μηχανικού δεν έχει κανένα ουσιαστικό </a:t>
            </a:r>
            <a:r>
              <a:rPr lang="el-GR" sz="1800" dirty="0" smtClean="0"/>
              <a:t>περιεχόμενο</a:t>
            </a:r>
            <a:r>
              <a:rPr lang="en-US" sz="1800" dirty="0" smtClean="0"/>
              <a:t>. </a:t>
            </a:r>
            <a:r>
              <a:rPr lang="el-GR" sz="1800" dirty="0" smtClean="0"/>
              <a:t>Δηλαδή</a:t>
            </a:r>
            <a:r>
              <a:rPr lang="el-GR" sz="1800" dirty="0" smtClean="0"/>
              <a:t>, ο έλεγχος και η βεβαίωση του Μηχανικού, εκτός των άλλων, επεκτείνεται και σε έλεγχο των μετρητικών στοιχείων της αυτοψίας, ως αναφέρονται στο νόμο, σε σχέση με τα εγκεκριμένα σχέδια και στοιχεία των δημοσίων υπηρεσιών.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332656"/>
            <a:ext cx="7467600" cy="881766"/>
          </a:xfrm>
        </p:spPr>
        <p:txBody>
          <a:bodyPr>
            <a:normAutofit fontScale="90000"/>
          </a:bodyPr>
          <a:lstStyle/>
          <a:p>
            <a:pPr>
              <a:defRPr/>
            </a:pPr>
            <a:r>
              <a:rPr lang="el-GR" sz="1800" b="1" dirty="0" smtClean="0"/>
              <a:t>4</a:t>
            </a:r>
            <a:r>
              <a:rPr lang="el-GR" sz="1800" b="1" baseline="30000" dirty="0" smtClean="0"/>
              <a:t>η</a:t>
            </a:r>
            <a:r>
              <a:rPr lang="el-GR" sz="1800" b="1" dirty="0" smtClean="0"/>
              <a:t> ενότητα</a:t>
            </a:r>
            <a:r>
              <a:rPr lang="el-GR" sz="1800" dirty="0" smtClean="0"/>
              <a:t/>
            </a:r>
            <a:br>
              <a:rPr lang="el-GR" sz="1800" dirty="0" smtClean="0"/>
            </a:br>
            <a:r>
              <a:rPr lang="el-GR" sz="1800" b="1" dirty="0" smtClean="0"/>
              <a:t>Η παρ.3 του άρθρου 23</a:t>
            </a:r>
            <a:r>
              <a:rPr lang="el-GR" sz="1800" dirty="0" smtClean="0"/>
              <a:t/>
            </a:r>
            <a:br>
              <a:rPr lang="el-GR" sz="1800" dirty="0" smtClean="0"/>
            </a:br>
            <a:endParaRPr lang="el-GR" sz="1800" dirty="0">
              <a:latin typeface="Calibri" pitchFamily="34" charset="0"/>
            </a:endParaRPr>
          </a:p>
        </p:txBody>
      </p:sp>
      <p:sp>
        <p:nvSpPr>
          <p:cNvPr id="5" name="2 - Θέση περιεχομένου"/>
          <p:cNvSpPr txBox="1">
            <a:spLocks noGrp="1"/>
          </p:cNvSpPr>
          <p:nvPr>
            <p:ph sz="quarter" idx="1"/>
          </p:nvPr>
        </p:nvSpPr>
        <p:spPr>
          <a:xfrm>
            <a:off x="467544" y="1214422"/>
            <a:ext cx="7467600" cy="5000660"/>
          </a:xfrm>
          <a:prstGeom prst="rect">
            <a:avLst/>
          </a:prstGeom>
        </p:spPr>
        <p:txBody>
          <a:bodyPr vert="horz">
            <a:noAutofit/>
          </a:bodyPr>
          <a:lstStyle/>
          <a:p>
            <a:pPr algn="just"/>
            <a:r>
              <a:rPr lang="el-GR" sz="1800" dirty="0" smtClean="0"/>
              <a:t>Σε κάθε περίπτωση όμως, ακόμη και αν υποτεθεί ότι στα καθήκοντα επιμελείας του βεβαιούντα  Μηχανικού συμπεριλαμβάνονται και  βεβαιώσεις – δηλώσεις  που είναι αποκλειστικό δικαίωμα και αρμοδιότητα συγκεκριμένων Κρατικών Υπηρεσιών (Αρχαιολογία, Δασάρχης κτλ), είναι βέβαιο ότι  δεν θα μπορούσαν να μεταβιβαστούν τέτοιες αρμοδιότητες σε κάποιον ιδιώτη με την προσδοκία  να παρέχουν ασφάλεια στις συναλλαγές προς όφελος του Κοινωνικού Συνόλου, υπέρ του Δημοσίου Συμφέροντος. </a:t>
            </a:r>
          </a:p>
          <a:p>
            <a:pPr algn="just"/>
            <a:r>
              <a:rPr lang="el-GR" sz="1800" dirty="0" smtClean="0"/>
              <a:t>Προφανώς η τήρηση των απαγορεύσεων που εμπίπτουν στο πεδίο προστασίας του περιβάλλοντος, τοπικού και πολιτισμικού,  μέσω </a:t>
            </a:r>
            <a:r>
              <a:rPr lang="el-GR" sz="1800" dirty="0" err="1" smtClean="0"/>
              <a:t>π.χ</a:t>
            </a:r>
            <a:r>
              <a:rPr lang="el-GR" sz="1800" dirty="0" smtClean="0"/>
              <a:t> των υπηρεσιών του δασαρχείου και της αρχαιολογίας δεν θα μπορούσαν να αποτελέσουν αντικείμενο δήλωσης ιδιώτη Μηχανικού. Εντάσσονται </a:t>
            </a:r>
            <a:r>
              <a:rPr lang="el-GR" sz="1800" dirty="0" err="1" smtClean="0"/>
              <a:t>κατ΄</a:t>
            </a:r>
            <a:r>
              <a:rPr lang="el-GR" sz="1800" dirty="0" smtClean="0"/>
              <a:t> επιταγή του συντάγματος στην αποκλειστική αρμοδιότητα και ρυθμιστική λειτουργία του Κράτους</a:t>
            </a:r>
            <a:r>
              <a:rPr lang="el-GR" sz="1800" dirty="0" smtClean="0"/>
              <a:t>.</a:t>
            </a:r>
            <a:endParaRPr lang="el-GR"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332656"/>
            <a:ext cx="7467600" cy="810328"/>
          </a:xfrm>
        </p:spPr>
        <p:txBody>
          <a:bodyPr>
            <a:normAutofit fontScale="90000"/>
          </a:bodyPr>
          <a:lstStyle/>
          <a:p>
            <a:pPr>
              <a:defRPr/>
            </a:pPr>
            <a:r>
              <a:rPr lang="el-GR" sz="1800" b="1" dirty="0" smtClean="0"/>
              <a:t>4</a:t>
            </a:r>
            <a:r>
              <a:rPr lang="el-GR" sz="1800" b="1" baseline="30000" dirty="0" smtClean="0"/>
              <a:t>η</a:t>
            </a:r>
            <a:r>
              <a:rPr lang="el-GR" sz="1800" b="1" dirty="0" smtClean="0"/>
              <a:t> ενότητα</a:t>
            </a:r>
            <a:r>
              <a:rPr lang="el-GR" sz="1800" dirty="0" smtClean="0"/>
              <a:t/>
            </a:r>
            <a:br>
              <a:rPr lang="el-GR" sz="1800" dirty="0" smtClean="0"/>
            </a:br>
            <a:r>
              <a:rPr lang="el-GR" sz="1800" b="1" dirty="0" smtClean="0"/>
              <a:t>Η παρ.3 του άρθρου 23</a:t>
            </a:r>
            <a:r>
              <a:rPr lang="el-GR" sz="1800" dirty="0" smtClean="0"/>
              <a:t/>
            </a:r>
            <a:br>
              <a:rPr lang="el-GR" sz="1800" dirty="0" smtClean="0"/>
            </a:br>
            <a:endParaRPr lang="el-GR" sz="1800" dirty="0">
              <a:latin typeface="Calibri" pitchFamily="34" charset="0"/>
            </a:endParaRPr>
          </a:p>
        </p:txBody>
      </p:sp>
      <p:sp>
        <p:nvSpPr>
          <p:cNvPr id="5" name="2 - Θέση περιεχομένου"/>
          <p:cNvSpPr txBox="1">
            <a:spLocks noGrp="1"/>
          </p:cNvSpPr>
          <p:nvPr>
            <p:ph sz="quarter" idx="1"/>
          </p:nvPr>
        </p:nvSpPr>
        <p:spPr>
          <a:xfrm>
            <a:off x="467544" y="1142984"/>
            <a:ext cx="7467600" cy="5072098"/>
          </a:xfrm>
          <a:prstGeom prst="rect">
            <a:avLst/>
          </a:prstGeom>
        </p:spPr>
        <p:txBody>
          <a:bodyPr vert="horz">
            <a:noAutofit/>
          </a:bodyPr>
          <a:lstStyle/>
          <a:p>
            <a:r>
              <a:rPr lang="el-GR" sz="1800" dirty="0" smtClean="0"/>
              <a:t>Επιπροσθέτως, αντικείμενο της βεβαίωσης  δεν μπορούν να αποτελέσουν στοιχεία που αφορούν  στην  </a:t>
            </a:r>
            <a:r>
              <a:rPr lang="el-GR" sz="1800" dirty="0" err="1" smtClean="0"/>
              <a:t>οικοδομησιμότητα</a:t>
            </a:r>
            <a:r>
              <a:rPr lang="el-GR" sz="1800" dirty="0" smtClean="0"/>
              <a:t> και την νομιμότητα ή όχι του ακινήτου, τα οποία προέρχονται  αποκλειστικά από  δημόσιες υπηρεσίες για λόγους δημοσίου συμφέροντος,  </a:t>
            </a:r>
            <a:r>
              <a:rPr lang="el-GR" sz="1800" b="1" dirty="0" smtClean="0"/>
              <a:t>πλην υπό την μορφή διοικητικής πράξης  και φυσικά μόνο κατόπιν αιτήσεως. </a:t>
            </a:r>
            <a:endParaRPr lang="el-GR" sz="1800" dirty="0" smtClean="0"/>
          </a:p>
          <a:p>
            <a:r>
              <a:rPr lang="el-GR" sz="1800" dirty="0" smtClean="0"/>
              <a:t>Επομένως, ο Μηχανικός ζητά τα νομιμοποιητικά έγγραφα που προβλέπει ο νόμος, όπως πολεοδομικά σχέδια ( εγκεκριμένα σχέδια, άδειες νομιμοποιήσεις, κτλ) από τον ιδιοκτήτη και βεβαιώνει (σύμφωνα με τα εγκεκριμένα σχέδια) ότι το μεταβιβαζόμενο ακίνητο ή  η αυτοτελής ιδιοκτησία (οριζόντια ή κάθετη) , δεν υπάγεται σε καμία από τις περιπτώσεις της §3 του άρθρου 23 του Ν. 4014./2011 και υφίσταται νομίμως.</a:t>
            </a:r>
          </a:p>
          <a:p>
            <a:pPr lvl="0" algn="just">
              <a:defRPr/>
            </a:pPr>
            <a:endParaRPr lang="el-GR" sz="1800" dirty="0" smtClean="0">
              <a:latin typeface="Calibri" pitchFamily="34" charset="0"/>
            </a:endParaRPr>
          </a:p>
          <a:p>
            <a:pPr lvl="0" algn="just">
              <a:defRPr/>
            </a:pPr>
            <a:endParaRPr kumimoji="0" lang="el-GR" sz="1800" b="0" i="0" u="none" strike="noStrike" kern="1200" cap="none" spc="0" normalizeH="0" baseline="0" noProof="0" dirty="0">
              <a:ln>
                <a:noFill/>
              </a:ln>
              <a:solidFill>
                <a:schemeClr val="tx1"/>
              </a:solidFill>
              <a:effectLst/>
              <a:uLnTx/>
              <a:uFillTx/>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16632"/>
            <a:ext cx="8424936" cy="1169228"/>
          </a:xfrm>
        </p:spPr>
        <p:txBody>
          <a:bodyPr>
            <a:normAutofit fontScale="90000"/>
          </a:bodyPr>
          <a:lstStyle/>
          <a:p>
            <a:pPr algn="ctr">
              <a:defRPr/>
            </a:pPr>
            <a:r>
              <a:rPr lang="el-GR" dirty="0" smtClean="0"/>
              <a:t>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sz="2400" b="1" dirty="0" smtClean="0"/>
              <a:t>4</a:t>
            </a:r>
            <a:r>
              <a:rPr lang="el-GR" sz="2400" b="1" baseline="30000" dirty="0" smtClean="0"/>
              <a:t>η</a:t>
            </a:r>
            <a:r>
              <a:rPr lang="el-GR" sz="2400" b="1" dirty="0" smtClean="0"/>
              <a:t> ενότητα</a:t>
            </a:r>
            <a:r>
              <a:rPr lang="el-GR" sz="2400" dirty="0" smtClean="0"/>
              <a:t/>
            </a:r>
            <a:br>
              <a:rPr lang="el-GR" sz="2400" dirty="0" smtClean="0"/>
            </a:br>
            <a:r>
              <a:rPr lang="el-GR" sz="2400" b="1" dirty="0" smtClean="0"/>
              <a:t>Η παρ.3 του άρθρου 23</a:t>
            </a:r>
            <a:r>
              <a:rPr lang="el-GR" sz="2400" dirty="0" smtClean="0"/>
              <a:t/>
            </a:r>
            <a:br>
              <a:rPr lang="el-GR" sz="2400" dirty="0" smtClean="0"/>
            </a:br>
            <a:endParaRPr lang="el-GR" sz="2400" dirty="0"/>
          </a:p>
        </p:txBody>
      </p:sp>
      <p:sp>
        <p:nvSpPr>
          <p:cNvPr id="3" name="2 - Θέση περιεχομένου"/>
          <p:cNvSpPr>
            <a:spLocks noGrp="1"/>
          </p:cNvSpPr>
          <p:nvPr>
            <p:ph sz="quarter" idx="1"/>
          </p:nvPr>
        </p:nvSpPr>
        <p:spPr>
          <a:xfrm>
            <a:off x="683568" y="1357298"/>
            <a:ext cx="7632848" cy="4929222"/>
          </a:xfrm>
        </p:spPr>
        <p:txBody>
          <a:bodyPr>
            <a:normAutofit fontScale="85000" lnSpcReduction="20000"/>
          </a:bodyPr>
          <a:lstStyle/>
          <a:p>
            <a:pPr algn="just"/>
            <a:r>
              <a:rPr lang="el-GR" dirty="0" smtClean="0"/>
              <a:t>Επίσης, καθίσταται σαφές ότι στην περίπτωση έκδοσης διοικητικής πράξης  άδειας ή νομιμοποίησης  ή εξαίρεσης από την κατεδάφιση </a:t>
            </a:r>
            <a:r>
              <a:rPr lang="el-GR" dirty="0" err="1" smtClean="0"/>
              <a:t>κ.ο.κ</a:t>
            </a:r>
            <a:r>
              <a:rPr lang="el-GR" dirty="0" smtClean="0"/>
              <a:t> </a:t>
            </a:r>
            <a:r>
              <a:rPr lang="el-GR" b="1" dirty="0" smtClean="0"/>
              <a:t>προφανώς η διοίκηση έχει ελέγξει το σύνολο των απαιτούμενων εγκρίσεων άλλων υπηρεσιών όπου απαιτείται</a:t>
            </a:r>
            <a:r>
              <a:rPr lang="el-GR" dirty="0" smtClean="0"/>
              <a:t> ( δασαρχείο, αρχαιολογία κτλ). </a:t>
            </a:r>
          </a:p>
          <a:p>
            <a:pPr algn="just"/>
            <a:r>
              <a:rPr lang="el-GR" dirty="0" smtClean="0"/>
              <a:t>Ο Μηχανικός δεν εξουσιοδοτείται από το νόμο να προβεί σε έλεγχο νομιμότητας των διοικητικών πράξεων που προσκομίζονται ενώπιων του προκειμένου να εκδώσει τη σχετική βεβαίωση. Άλλωστε οι σχετικές πράξεις καλύπτονται από το τεκμήριο νομιμότητας κατά γενική αρχή του διοικητικού δικαίου. Συνεπώς η ύπαρξη νομιμοποίησης των κτισμάτων αποδεικνύει και αποτελεί τεκμήριο για την μη υπαγωγή στις περιπτώσεις της παρ.3 , ως αναφέρθηκαν παραπάνω.</a:t>
            </a:r>
          </a:p>
          <a:p>
            <a:pPr algn="just"/>
            <a:r>
              <a:rPr lang="el-GR" dirty="0" smtClean="0"/>
              <a:t>Ως νομιμοποίηση δε, όπως έχει καταγραφεί και στο σχετικό πρότυπο του ΥΠΕΚΑ, θα πρέπει να θεωρείται η κατά το την παρ.1 του άρθρου 23 του ν.1577/1985 εφαρμογή των σχετικών περιπτώσεων. </a:t>
            </a:r>
          </a:p>
          <a:p>
            <a:pPr algn="just">
              <a:buNone/>
              <a:defRPr/>
            </a:pP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16632"/>
            <a:ext cx="8424936" cy="1169228"/>
          </a:xfrm>
        </p:spPr>
        <p:txBody>
          <a:bodyPr>
            <a:normAutofit fontScale="90000"/>
          </a:bodyPr>
          <a:lstStyle/>
          <a:p>
            <a:pPr algn="ctr">
              <a:defRPr/>
            </a:pPr>
            <a:r>
              <a:rPr lang="el-GR" dirty="0" smtClean="0"/>
              <a:t>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sz="2400" b="1" dirty="0" smtClean="0"/>
              <a:t>4</a:t>
            </a:r>
            <a:r>
              <a:rPr lang="el-GR" sz="2400" b="1" baseline="30000" dirty="0" smtClean="0"/>
              <a:t>η</a:t>
            </a:r>
            <a:r>
              <a:rPr lang="el-GR" sz="2400" b="1" dirty="0" smtClean="0"/>
              <a:t> ενότητα</a:t>
            </a:r>
            <a:r>
              <a:rPr lang="el-GR" sz="2400" dirty="0" smtClean="0"/>
              <a:t/>
            </a:r>
            <a:br>
              <a:rPr lang="el-GR" sz="2400" dirty="0" smtClean="0"/>
            </a:br>
            <a:r>
              <a:rPr lang="el-GR" sz="2400" b="1" dirty="0" smtClean="0"/>
              <a:t>Η παρ.3 του άρθρου 23</a:t>
            </a:r>
            <a:r>
              <a:rPr lang="el-GR" sz="2400" dirty="0" smtClean="0"/>
              <a:t/>
            </a:r>
            <a:br>
              <a:rPr lang="el-GR" sz="2400" dirty="0" smtClean="0"/>
            </a:br>
            <a:endParaRPr lang="el-GR" sz="2400" dirty="0"/>
          </a:p>
        </p:txBody>
      </p:sp>
      <p:sp>
        <p:nvSpPr>
          <p:cNvPr id="3" name="2 - Θέση περιεχομένου"/>
          <p:cNvSpPr>
            <a:spLocks noGrp="1"/>
          </p:cNvSpPr>
          <p:nvPr>
            <p:ph sz="quarter" idx="1"/>
          </p:nvPr>
        </p:nvSpPr>
        <p:spPr>
          <a:xfrm>
            <a:off x="683568" y="1428736"/>
            <a:ext cx="7632848" cy="4929222"/>
          </a:xfrm>
        </p:spPr>
        <p:txBody>
          <a:bodyPr>
            <a:normAutofit fontScale="92500" lnSpcReduction="10000"/>
          </a:bodyPr>
          <a:lstStyle/>
          <a:p>
            <a:pPr algn="just">
              <a:buNone/>
            </a:pPr>
            <a:r>
              <a:rPr lang="en-US" dirty="0" smtClean="0"/>
              <a:t>   </a:t>
            </a:r>
            <a:r>
              <a:rPr lang="el-GR" dirty="0" smtClean="0"/>
              <a:t>Συνεπώς</a:t>
            </a:r>
            <a:r>
              <a:rPr lang="el-GR" dirty="0" smtClean="0"/>
              <a:t>, κατά την πρότυπη βεβαίωση και την διάταξη του νόμου οι παραπάνω διατάξεις παραπέμπουν στις περιπτώσεις όπου οι Μηχανικού θα εξετάσουν τα στοιχεία νομιμοποίησης προκειμένου να προβούν στην βεβαίωση. Κτίσμα το οποίο έχει κατασκευαστεί κατά τα ανωτέρω, είναι νόμιμο  και κατά τη νομιμοποίηση </a:t>
            </a:r>
            <a:r>
              <a:rPr lang="el-GR" dirty="0" smtClean="0"/>
              <a:t>παρεμπιπτόντως </a:t>
            </a:r>
            <a:r>
              <a:rPr lang="el-GR" dirty="0" smtClean="0"/>
              <a:t>από τη διοίκηση κρίθηκε και η μη υπαγωγή στις περιπτώσεις  της παρ.3 του άρθρου 23 του ν.4014/2011.</a:t>
            </a:r>
          </a:p>
          <a:p>
            <a:pPr algn="just"/>
            <a:r>
              <a:rPr lang="el-GR" dirty="0" smtClean="0"/>
              <a:t>Συμπερασματικά ο Μηχανικός, υπό τη προϋπόθεση των στοιχείων που αποδεικνύουν την εφαρμογή των διατάξεων της παρ.1 του άρθρου 23 του ΓΟΚ (ανά περίπτωση) μπορεί να βεβαιώσει, ως άλλωστε και το πρότυπο καταδεικνύει ότι δεν υφίσταται θέμα υπαγωγής στις περιπτώσεις της παρ.3 του άρθρου</a:t>
            </a:r>
            <a:r>
              <a:rPr lang="el-GR" dirty="0" smtClean="0"/>
              <a:t>.</a:t>
            </a:r>
            <a:endParaRPr lang="el-G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0"/>
            <a:ext cx="8606190" cy="1142984"/>
          </a:xfrm>
        </p:spPr>
        <p:txBody>
          <a:bodyPr>
            <a:normAutofit fontScale="90000"/>
          </a:bodyPr>
          <a:lstStyle/>
          <a:p>
            <a:pPr algn="ctr">
              <a:defRPr/>
            </a:pPr>
            <a:r>
              <a:rPr lang="el-GR" dirty="0" smtClean="0"/>
              <a:t> </a:t>
            </a:r>
            <a:br>
              <a:rPr lang="el-GR" dirty="0" smtClean="0"/>
            </a:br>
            <a:r>
              <a:rPr lang="el-GR" sz="2400" b="1" dirty="0" smtClean="0"/>
              <a:t>4</a:t>
            </a:r>
            <a:r>
              <a:rPr lang="el-GR" sz="2400" b="1" baseline="30000" dirty="0" smtClean="0"/>
              <a:t>η</a:t>
            </a:r>
            <a:r>
              <a:rPr lang="el-GR" sz="2400" b="1" dirty="0" smtClean="0"/>
              <a:t> ενότητα </a:t>
            </a:r>
            <a:br>
              <a:rPr lang="el-GR" sz="2400" b="1" dirty="0" smtClean="0"/>
            </a:br>
            <a:r>
              <a:rPr lang="el-GR" sz="2400" b="1" dirty="0" smtClean="0"/>
              <a:t>Η </a:t>
            </a:r>
            <a:r>
              <a:rPr lang="el-GR" sz="2400" b="1" dirty="0" smtClean="0"/>
              <a:t>παρ.3 του άρθρου 23</a:t>
            </a:r>
            <a:r>
              <a:rPr lang="el-GR" sz="2400" dirty="0" smtClean="0"/>
              <a:t/>
            </a:r>
            <a:br>
              <a:rPr lang="el-GR" sz="2400" dirty="0" smtClean="0"/>
            </a:br>
            <a:endParaRPr lang="el-GR" sz="2400" dirty="0"/>
          </a:p>
        </p:txBody>
      </p:sp>
      <p:sp>
        <p:nvSpPr>
          <p:cNvPr id="3" name="2 - Θέση περιεχομένου"/>
          <p:cNvSpPr>
            <a:spLocks noGrp="1"/>
          </p:cNvSpPr>
          <p:nvPr>
            <p:ph sz="quarter" idx="1"/>
          </p:nvPr>
        </p:nvSpPr>
        <p:spPr>
          <a:xfrm>
            <a:off x="683568" y="928670"/>
            <a:ext cx="7632848" cy="5715040"/>
          </a:xfrm>
        </p:spPr>
        <p:txBody>
          <a:bodyPr>
            <a:normAutofit fontScale="47500" lnSpcReduction="20000"/>
          </a:bodyPr>
          <a:lstStyle/>
          <a:p>
            <a:pPr algn="just"/>
            <a:r>
              <a:rPr lang="el-GR" sz="2900" dirty="0" smtClean="0"/>
              <a:t>Βεβαίως, ως εξηγήθηκε παραπάνω, επειδή η σχετική κρίση (δασικός χαρακτήρας, αρχαιολογικός χώρος, καθορισμός αιγιαλού κτλ) αποτελεί δέσμια αρμοδιότητα της διοίκησης, η οποία προβαίνει στην έκδοση διοικητικών πράξεων μετά από ορισμένη διαδικασία ( κύρωση δασικών χαρτών ή αίτηση για αποχαρακτηρισμό </a:t>
            </a:r>
            <a:r>
              <a:rPr lang="el-GR" sz="2900" dirty="0" err="1" smtClean="0"/>
              <a:t>λ.χ</a:t>
            </a:r>
            <a:r>
              <a:rPr lang="el-GR" sz="2900" dirty="0" smtClean="0"/>
              <a:t>  για τον χαρακτηρισμό ή όχι δασικής έκτασης) υπάρχει ενδεχόμενο  η διοίκηση να αποφανθεί διαφορετικά στο μέλλον και να ακυρωθεί ή να ανακληθεί η πράξη νομιμοποίησης του </a:t>
            </a:r>
            <a:r>
              <a:rPr lang="el-GR" sz="2900" dirty="0" err="1" smtClean="0"/>
              <a:t>ακινήτου.Το</a:t>
            </a:r>
            <a:r>
              <a:rPr lang="el-GR" sz="2900" dirty="0" smtClean="0"/>
              <a:t> </a:t>
            </a:r>
            <a:r>
              <a:rPr lang="el-GR" sz="2900" dirty="0" smtClean="0"/>
              <a:t>γεγονός αυτό ωστόσο, κατά την άποψή μου, δεν γεννά ζήτημα ευθύνης για τον Μηχανικό, ο οποίος όταν συνέταξε την βεβαίωση, βασίστηκε στα νομιμοποιητικά έγγραφα και σχέδια που ήταν σε ισχύ κατά τον χρόνο διενέργειας της αυτοψίας και τα οποία  καθιστούσαν το ακίνητο καθ’ όλα νόμιμο </a:t>
            </a:r>
            <a:r>
              <a:rPr lang="el-GR" sz="2900" dirty="0" smtClean="0"/>
              <a:t>.</a:t>
            </a:r>
          </a:p>
          <a:p>
            <a:pPr algn="just">
              <a:buNone/>
            </a:pPr>
            <a:r>
              <a:rPr lang="el-GR" sz="2900" dirty="0" smtClean="0"/>
              <a:t>     (Ως </a:t>
            </a:r>
            <a:r>
              <a:rPr lang="el-GR" sz="2900" dirty="0" smtClean="0"/>
              <a:t>παράδειγμα αναφέρουμε ότι κατ' άρθ. 50 του Κ.Ν. 5351/32, ως έργο πλησίον αρχαίων μνημείων νοείται κάθε έργο επιχειρούμενο σε απόσταση δυναμένη να βλάψει το μνημείο, τόσο από άποψη φυσικής αυτού ασφάλειας, όσο και από άποψη αισθητικής. Σε </a:t>
            </a:r>
            <a:r>
              <a:rPr lang="el-GR" sz="2900" dirty="0" err="1" smtClean="0"/>
              <a:t>ό,τι</a:t>
            </a:r>
            <a:r>
              <a:rPr lang="el-GR" sz="2900" dirty="0" smtClean="0"/>
              <a:t> αφορά δε τη συγκεκριμένη απόσταση του έργου από τον τόπο αρχαιολογικού ενδιαφέροντος, αυτή εξαρτάται από τη φύση αυτού </a:t>
            </a:r>
            <a:r>
              <a:rPr lang="el-GR" sz="2900" b="1" dirty="0" smtClean="0"/>
              <a:t>και σε καμία περίπτωση η αρμοδιότητα του Υπουργείου Πολιτισμού δεν περιορίζεται μόνο σε χώρους χαρακτηρισμένους ως αρχαιολογικούς ή σε ευρύτερες ζώνες προστασίας αρχαιοτήτων.</a:t>
            </a:r>
            <a:r>
              <a:rPr lang="el-GR" sz="2900" dirty="0" smtClean="0"/>
              <a:t> Η Αρχαιολογική Υπηρεσία του Υπουργείου Πολιτισμού, ασκώντας την αρμοδιότητά της, προβαίνει στην κρίση εάν, λόγω </a:t>
            </a:r>
            <a:r>
              <a:rPr lang="el-GR" sz="2900" dirty="0" err="1" smtClean="0"/>
              <a:t>ιδιαζουσών</a:t>
            </a:r>
            <a:r>
              <a:rPr lang="el-GR" sz="2900" dirty="0" smtClean="0"/>
              <a:t> πραγματικών συνθηκών, με την επιχείρηση του συγκεκριμένου έργου εξασφαλίζεται ή όχι η ασφάλεια του μνημείου, αιτιολογώντας τη σχετική κρίση της. Σημειώνεται ότι για την εκτέλεση έργων πλησίον αρχαίων, απαιτείται </a:t>
            </a:r>
            <a:r>
              <a:rPr lang="el-GR" sz="2900" b="1" dirty="0" smtClean="0"/>
              <a:t>άδεια</a:t>
            </a:r>
            <a:r>
              <a:rPr lang="el-GR" sz="2900" dirty="0" smtClean="0"/>
              <a:t> της </a:t>
            </a:r>
            <a:r>
              <a:rPr lang="el-GR" sz="2900" b="1" dirty="0" smtClean="0"/>
              <a:t>αρχαιολογικής</a:t>
            </a:r>
            <a:r>
              <a:rPr lang="el-GR" sz="2900" dirty="0" smtClean="0"/>
              <a:t> </a:t>
            </a:r>
            <a:r>
              <a:rPr lang="el-GR" sz="2900" b="1" dirty="0" smtClean="0"/>
              <a:t>υπηρεσίας</a:t>
            </a:r>
            <a:r>
              <a:rPr lang="el-GR" sz="2900" dirty="0" smtClean="0"/>
              <a:t>. Τυχόν ανάκληση της άδειας αυτής συνεπάγεται την ανάκληση και των λοιπών σχετικών πράξεων των άλλων διοικητικών αρχών. (ΣΤΕ 3458/2000). Από το ανωτέρω σκεπτικό  προκύπτει η αποκλειστικότατη και ειδική  αρμοδιότητα του Υπουργείου Πολιτισμού δια της Αρχαιολογικής Υπηρεσίας  να αποφασίζει για το ζήτημα τεχνικών έργων πλησίον μνημείων ανεξαρτήτως μάλιστα σχετικών διατάξεων που πιθανόν ορίζουν χαρακτηρισμένες ζώνες , συγκεκριμένες αποστάσεις κτλ. Συνεπώς, </a:t>
            </a:r>
            <a:r>
              <a:rPr lang="el-GR" sz="2900" dirty="0" err="1" smtClean="0"/>
              <a:t>επουδενί</a:t>
            </a:r>
            <a:r>
              <a:rPr lang="el-GR" sz="2900" dirty="0" smtClean="0"/>
              <a:t> δεν θα μπορούσε μια υπεύθυνη δήλωση ιδιώτη  Μηχανικού να αποκαθιστά αυτή την αρμοδιότητα για λογαριασμό του κράτους το οποίο αποφασίζει αναλόγως της κρίσης του πολλάκις και όχι βάσει  γενικών διατάξεων που πιθανότατα να γνωρίζει κατόπιν ενδελεχούς ελέγχου και κάποιος Μηχανικός λόγω του γνωστικού αντικειμένου του</a:t>
            </a:r>
            <a:r>
              <a:rPr lang="el-GR" sz="2900" dirty="0" smtClean="0"/>
              <a:t>. ) </a:t>
            </a:r>
            <a:endParaRPr lang="el-GR" sz="2900" dirty="0" smtClean="0"/>
          </a:p>
          <a:p>
            <a:pPr algn="just"/>
            <a:endParaRPr lang="el-GR" sz="2900" dirty="0" smtClean="0"/>
          </a:p>
          <a:p>
            <a:pPr algn="just">
              <a:buNone/>
              <a:defRPr/>
            </a:pPr>
            <a:endParaRPr lang="el-GR" dirty="0" smtClean="0"/>
          </a:p>
          <a:p>
            <a:pPr algn="just">
              <a:buNone/>
              <a:defRPr/>
            </a:pP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116632"/>
            <a:ext cx="7963248" cy="1026352"/>
          </a:xfrm>
        </p:spPr>
        <p:txBody>
          <a:bodyPr>
            <a:normAutofit fontScale="90000"/>
          </a:bodyPr>
          <a:lstStyle/>
          <a:p>
            <a:pPr algn="ctr">
              <a:defRPr/>
            </a:pPr>
            <a:r>
              <a:rPr lang="el-GR" dirty="0" smtClean="0"/>
              <a:t>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sz="2400" b="1" dirty="0" smtClean="0"/>
              <a:t>4</a:t>
            </a:r>
            <a:r>
              <a:rPr lang="el-GR" sz="2400" b="1" baseline="30000" dirty="0" smtClean="0"/>
              <a:t>η</a:t>
            </a:r>
            <a:r>
              <a:rPr lang="el-GR" sz="2400" b="1" dirty="0" smtClean="0"/>
              <a:t> </a:t>
            </a:r>
            <a:r>
              <a:rPr lang="el-GR" sz="2400" b="1" dirty="0" smtClean="0"/>
              <a:t>ενότητα</a:t>
            </a:r>
            <a:r>
              <a:rPr lang="el-GR" sz="2400" dirty="0" smtClean="0"/>
              <a:t/>
            </a:r>
            <a:br>
              <a:rPr lang="el-GR" sz="2400" dirty="0" smtClean="0"/>
            </a:br>
            <a:r>
              <a:rPr lang="el-GR" sz="2400" b="1" dirty="0" smtClean="0"/>
              <a:t>Η παρ.3 του άρθρου 23</a:t>
            </a:r>
            <a:r>
              <a:rPr lang="el-GR" sz="2400" dirty="0" smtClean="0"/>
              <a:t/>
            </a:r>
            <a:br>
              <a:rPr lang="el-GR" sz="2400" dirty="0" smtClean="0"/>
            </a:br>
            <a:endParaRPr lang="el-GR" sz="2400" dirty="0"/>
          </a:p>
        </p:txBody>
      </p:sp>
      <p:sp>
        <p:nvSpPr>
          <p:cNvPr id="3" name="2 - Θέση περιεχομένου"/>
          <p:cNvSpPr>
            <a:spLocks noGrp="1"/>
          </p:cNvSpPr>
          <p:nvPr>
            <p:ph sz="quarter" idx="1"/>
          </p:nvPr>
        </p:nvSpPr>
        <p:spPr>
          <a:xfrm>
            <a:off x="683568" y="1357298"/>
            <a:ext cx="7632848" cy="4214842"/>
          </a:xfrm>
        </p:spPr>
        <p:txBody>
          <a:bodyPr>
            <a:normAutofit/>
          </a:bodyPr>
          <a:lstStyle/>
          <a:p>
            <a:pPr algn="just">
              <a:buNone/>
              <a:defRPr/>
            </a:pPr>
            <a:r>
              <a:rPr lang="el-GR" sz="2000" dirty="0" smtClean="0"/>
              <a:t>Το σχετικό ζήτημα θα μας απασχολήσει εντονότερα στις </a:t>
            </a:r>
            <a:r>
              <a:rPr lang="el-GR" sz="2000" dirty="0" smtClean="0"/>
              <a:t>περιπτώσεις</a:t>
            </a:r>
            <a:r>
              <a:rPr lang="en-US" sz="2000" dirty="0" smtClean="0"/>
              <a:t> </a:t>
            </a:r>
            <a:r>
              <a:rPr lang="el-GR" sz="2000" dirty="0" smtClean="0"/>
              <a:t>υπαγωγής  </a:t>
            </a:r>
            <a:r>
              <a:rPr lang="el-GR" sz="2000" dirty="0" smtClean="0"/>
              <a:t>παντελώς αυθαιρέτων κατασκευών χωρίς την ύπαρξη </a:t>
            </a:r>
            <a:r>
              <a:rPr lang="el-GR" sz="2000" dirty="0" smtClean="0"/>
              <a:t>άδεια</a:t>
            </a:r>
            <a:r>
              <a:rPr lang="en-US" sz="2000" dirty="0" smtClean="0"/>
              <a:t>s</a:t>
            </a:r>
            <a:r>
              <a:rPr lang="el-GR" sz="2000" dirty="0" smtClean="0"/>
              <a:t> </a:t>
            </a:r>
            <a:r>
              <a:rPr lang="el-GR" sz="2000" dirty="0" smtClean="0"/>
              <a:t>όπου απουσιάζει αντίστοιχα ο </a:t>
            </a:r>
            <a:r>
              <a:rPr lang="el-GR" sz="2000" dirty="0" smtClean="0"/>
              <a:t>περιπίπτων </a:t>
            </a:r>
            <a:r>
              <a:rPr lang="el-GR" sz="2000" dirty="0" smtClean="0"/>
              <a:t>έλεγχος της διοίκησης. </a:t>
            </a:r>
            <a:endParaRPr lang="el-GR" sz="2000" dirty="0" smtClean="0"/>
          </a:p>
          <a:p>
            <a:pPr algn="just">
              <a:buNone/>
              <a:defRPr/>
            </a:pPr>
            <a:endParaRPr lang="el-GR" sz="2000" dirty="0" smtClean="0"/>
          </a:p>
          <a:p>
            <a:pPr algn="just">
              <a:buNone/>
              <a:defRPr/>
            </a:pPr>
            <a:r>
              <a:rPr lang="el-GR" sz="2000" dirty="0" smtClean="0"/>
              <a:t>    Σε </a:t>
            </a:r>
            <a:r>
              <a:rPr lang="el-GR" sz="2000" dirty="0" smtClean="0"/>
              <a:t>αυτή την </a:t>
            </a:r>
            <a:r>
              <a:rPr lang="el-GR" sz="2000" dirty="0" smtClean="0"/>
              <a:t>περίπτωση </a:t>
            </a:r>
            <a:r>
              <a:rPr lang="el-GR" sz="2000" dirty="0" smtClean="0"/>
              <a:t>εάν στο μέλλον εκδοθεί </a:t>
            </a:r>
            <a:r>
              <a:rPr lang="el-GR" sz="2000" dirty="0" smtClean="0"/>
              <a:t>διοικητική </a:t>
            </a:r>
            <a:r>
              <a:rPr lang="el-GR" sz="2000" dirty="0" smtClean="0"/>
              <a:t>πράξη που </a:t>
            </a:r>
            <a:r>
              <a:rPr lang="el-GR" sz="2000" dirty="0" err="1" smtClean="0"/>
              <a:t>υπα΄γει</a:t>
            </a:r>
            <a:r>
              <a:rPr lang="el-GR" sz="2000" dirty="0" smtClean="0"/>
              <a:t> το ακίνητο στις εξαιρέσεις της παρ.3 θα πρέπει να ερμηνευτεί ότι το σύνολο της υπαγωγής θα ανακαλείται και θα πρέπει να επιστέφεται ως </a:t>
            </a:r>
            <a:r>
              <a:rPr lang="el-GR" sz="2000" dirty="0" err="1" smtClean="0"/>
              <a:t>αχραωστήτως</a:t>
            </a:r>
            <a:r>
              <a:rPr lang="el-GR" sz="2000" dirty="0" smtClean="0"/>
              <a:t> </a:t>
            </a:r>
            <a:r>
              <a:rPr lang="el-GR" sz="2000" dirty="0" err="1" smtClean="0"/>
              <a:t>κατεβληθέν</a:t>
            </a:r>
            <a:r>
              <a:rPr lang="el-GR" sz="2000" dirty="0" smtClean="0"/>
              <a:t> του πρόστιμο. Βεβαίως, σημασία έχει </a:t>
            </a:r>
            <a:r>
              <a:rPr lang="el-GR" sz="2000" dirty="0" smtClean="0"/>
              <a:t>και το </a:t>
            </a:r>
            <a:r>
              <a:rPr lang="el-GR" sz="2000" dirty="0" smtClean="0"/>
              <a:t>χρονικό διάστημα </a:t>
            </a:r>
            <a:r>
              <a:rPr lang="el-GR" sz="2000" dirty="0" smtClean="0"/>
              <a:t>όπου θα </a:t>
            </a:r>
            <a:r>
              <a:rPr lang="el-GR" sz="2000" dirty="0" smtClean="0"/>
              <a:t>εκδοθεί η </a:t>
            </a:r>
            <a:r>
              <a:rPr lang="el-GR" sz="2000" dirty="0" smtClean="0"/>
              <a:t>πράξη…</a:t>
            </a:r>
            <a:endParaRPr lang="el-GR" sz="2000" dirty="0" smtClean="0">
              <a:latin typeface="Calibri" pitchFamily="34" charset="0"/>
            </a:endParaRPr>
          </a:p>
          <a:p>
            <a:pPr algn="just">
              <a:buNone/>
              <a:defRPr/>
            </a:pP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7544" y="188640"/>
            <a:ext cx="7416055" cy="1080418"/>
          </a:xfrm>
        </p:spPr>
        <p:txBody>
          <a:bodyPr>
            <a:normAutofit fontScale="90000"/>
          </a:bodyPr>
          <a:lstStyle/>
          <a:p>
            <a:pPr algn="ctr">
              <a:defRPr/>
            </a:pPr>
            <a:r>
              <a:rPr lang="el-GR" sz="2400" dirty="0" smtClean="0"/>
              <a:t/>
            </a:r>
            <a:br>
              <a:rPr lang="el-GR" sz="2400" dirty="0" smtClean="0"/>
            </a:br>
            <a:r>
              <a:rPr lang="el-GR" sz="2400" b="1" dirty="0" smtClean="0"/>
              <a:t/>
            </a:r>
            <a:br>
              <a:rPr lang="el-GR" sz="2400" b="1" dirty="0" smtClean="0"/>
            </a:br>
            <a:r>
              <a:rPr lang="el-GR" sz="2400" b="1" dirty="0" smtClean="0"/>
              <a:t> </a:t>
            </a:r>
            <a:br>
              <a:rPr lang="el-GR" sz="2400" b="1" dirty="0" smtClean="0"/>
            </a:br>
            <a:r>
              <a:rPr lang="el-GR" sz="2400" b="1" dirty="0" smtClean="0"/>
              <a:t>η </a:t>
            </a:r>
            <a:r>
              <a:rPr lang="el-GR" sz="2400" b="1" dirty="0" err="1" smtClean="0"/>
              <a:t>Βεβαιωση</a:t>
            </a:r>
            <a:r>
              <a:rPr lang="el-GR" sz="2400" b="1" dirty="0" smtClean="0"/>
              <a:t>.</a:t>
            </a:r>
            <a:br>
              <a:rPr lang="el-GR" sz="2400" b="1" dirty="0" smtClean="0"/>
            </a:br>
            <a:r>
              <a:rPr lang="el-GR" sz="2400" b="1" dirty="0" smtClean="0"/>
              <a:t>παρ.4 </a:t>
            </a:r>
            <a:r>
              <a:rPr lang="el-GR" sz="2400" b="1" dirty="0" err="1" smtClean="0"/>
              <a:t>αρθρο</a:t>
            </a:r>
            <a:r>
              <a:rPr lang="el-GR" sz="2400" b="1" dirty="0" smtClean="0"/>
              <a:t> 23 </a:t>
            </a:r>
            <a:endParaRPr lang="el-GR" sz="2400" b="1" dirty="0" smtClean="0"/>
          </a:p>
        </p:txBody>
      </p:sp>
      <p:sp>
        <p:nvSpPr>
          <p:cNvPr id="26627" name="Rectangle 3"/>
          <p:cNvSpPr>
            <a:spLocks noGrp="1" noChangeArrowheads="1"/>
          </p:cNvSpPr>
          <p:nvPr>
            <p:ph sz="quarter" idx="1"/>
          </p:nvPr>
        </p:nvSpPr>
        <p:spPr>
          <a:xfrm>
            <a:off x="468313" y="1357298"/>
            <a:ext cx="8229600" cy="5286412"/>
          </a:xfrm>
        </p:spPr>
        <p:txBody>
          <a:bodyPr>
            <a:normAutofit fontScale="77500" lnSpcReduction="20000"/>
          </a:bodyPr>
          <a:lstStyle/>
          <a:p>
            <a:pPr algn="just">
              <a:buFont typeface="Wingdings" pitchFamily="2" charset="2"/>
              <a:buNone/>
              <a:defRPr/>
            </a:pPr>
            <a:r>
              <a:rPr lang="el-GR" sz="1800" b="1" dirty="0" smtClean="0"/>
              <a:t> </a:t>
            </a:r>
            <a:endParaRPr lang="el-GR" sz="1800" dirty="0" smtClean="0"/>
          </a:p>
          <a:p>
            <a:pPr algn="just">
              <a:defRPr/>
            </a:pPr>
            <a:endParaRPr lang="el-GR" sz="1800" dirty="0" smtClean="0"/>
          </a:p>
          <a:p>
            <a:r>
              <a:rPr lang="en-US" sz="2200" b="1" dirty="0" smtClean="0"/>
              <a:t>1.</a:t>
            </a:r>
            <a:r>
              <a:rPr lang="el-GR" b="1" dirty="0" smtClean="0"/>
              <a:t>Η διάταξη </a:t>
            </a:r>
            <a:endParaRPr lang="el-GR" dirty="0" smtClean="0"/>
          </a:p>
          <a:p>
            <a:pPr>
              <a:buNone/>
            </a:pPr>
            <a:r>
              <a:rPr lang="el-GR" dirty="0" smtClean="0"/>
              <a:t>(παρ. 4, 5 και 6 του άρθρου 23 του Ν.4014/2011</a:t>
            </a:r>
            <a:r>
              <a:rPr lang="el-GR" dirty="0" smtClean="0"/>
              <a:t>)</a:t>
            </a:r>
            <a:endParaRPr lang="el-GR" dirty="0" smtClean="0"/>
          </a:p>
          <a:p>
            <a:pPr algn="just"/>
            <a:r>
              <a:rPr lang="el-GR" dirty="0" smtClean="0"/>
              <a:t>Σε </a:t>
            </a:r>
            <a:r>
              <a:rPr lang="el-GR" dirty="0" smtClean="0"/>
              <a:t>κάθε δικαιοπραξία εν ζωή που συντάσσεται μετά τη δημοσίευση του παρόντος και έχει ως αντικείμενο τη μεταβίβαση ή τη σύσταση εμπράγματου δικαιώματος σε ακίνητο, εκτός από τα επισυναπτόμενα που προβλέπονται στην παρ. 12 του άρθρου 17 του ν. 1337/1983, </a:t>
            </a:r>
            <a:r>
              <a:rPr lang="el-GR" b="1" dirty="0" smtClean="0"/>
              <a:t>επισυνάπτεται υπεύθυνη δήλωση του ιδιοκτήτη</a:t>
            </a:r>
            <a:r>
              <a:rPr lang="el-GR" dirty="0" smtClean="0"/>
              <a:t> </a:t>
            </a:r>
            <a:r>
              <a:rPr lang="el-GR" b="1" dirty="0" smtClean="0"/>
              <a:t>και βεβαίωση μηχανικού,</a:t>
            </a:r>
            <a:r>
              <a:rPr lang="el-GR" dirty="0" smtClean="0"/>
              <a:t> με τις οποίες δηλώνεται και βεβαιώνεται αντίστοιχα ότι στο ακίνητο δεν έχουν εκτελεστεί αυθαίρετες κατασκευές που να επηρεάζουν την επιφάνεια και το ύψος της ιδιοκτησίας, τη δόμηση, την κάλυψη και το ύψος </a:t>
            </a:r>
            <a:r>
              <a:rPr lang="el-GR" b="1" dirty="0" smtClean="0"/>
              <a:t>του κτιρίου</a:t>
            </a:r>
            <a:r>
              <a:rPr lang="el-GR" dirty="0" smtClean="0"/>
              <a:t> και δεν έχουν εγκατασταθεί χρήσεις χωρίς άδεια ή ότι οι εκτελεσμένες αυθαίρετες κατασκευές ή οι εγκατεστημένες αυθαίρετες χρήσεις εμπίπτουν σε μία από τις εξαιρέσεις </a:t>
            </a:r>
            <a:r>
              <a:rPr lang="el-GR" b="1" dirty="0" smtClean="0"/>
              <a:t>της παραγράφου 2</a:t>
            </a:r>
            <a:r>
              <a:rPr lang="el-GR" dirty="0" smtClean="0"/>
              <a:t>, καθώς και ότι δεν έχει εκτελεστεί άλλη αυθαίρετη κατασκευή ή δεν έχει εγκατασταθεί άλλη αυθαίρετη χρήση, σύμφωνα με τα εγκεκριμένα πολεοδομικά σχέδια και δεν υπάγονται σε καμία από τις περιπτώσεις </a:t>
            </a:r>
            <a:r>
              <a:rPr lang="el-GR" b="1" dirty="0" smtClean="0"/>
              <a:t>της παραγράφου 3</a:t>
            </a:r>
            <a:r>
              <a:rPr lang="el-GR" dirty="0" smtClean="0"/>
              <a:t>.</a:t>
            </a:r>
          </a:p>
          <a:p>
            <a:pPr algn="just">
              <a:defRPr/>
            </a:pPr>
            <a:endParaRPr lang="el-GR" sz="1800" dirty="0" smtClean="0"/>
          </a:p>
          <a:p>
            <a:pPr>
              <a:buFont typeface="Wingdings" pitchFamily="2" charset="2"/>
              <a:buNone/>
              <a:defRPr/>
            </a:pPr>
            <a:r>
              <a:rPr lang="el-GR" sz="18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332656"/>
            <a:ext cx="6300192" cy="881766"/>
          </a:xfrm>
        </p:spPr>
        <p:txBody>
          <a:bodyPr>
            <a:normAutofit fontScale="90000"/>
          </a:bodyPr>
          <a:lstStyle/>
          <a:p>
            <a:r>
              <a:rPr lang="el-GR" dirty="0" smtClean="0"/>
              <a:t> </a:t>
            </a:r>
            <a:br>
              <a:rPr lang="el-GR" dirty="0" smtClean="0"/>
            </a:br>
            <a:r>
              <a:rPr lang="el-GR" dirty="0" smtClean="0"/>
              <a:t/>
            </a:r>
            <a:br>
              <a:rPr lang="el-GR" dirty="0" smtClean="0"/>
            </a:br>
            <a:r>
              <a:rPr lang="el-GR" dirty="0" smtClean="0"/>
              <a:t/>
            </a:r>
            <a:br>
              <a:rPr lang="el-GR" dirty="0" smtClean="0"/>
            </a:br>
            <a:r>
              <a:rPr lang="el-GR" sz="2000" b="1" u="sng" dirty="0" smtClean="0"/>
              <a:t> </a:t>
            </a:r>
            <a:r>
              <a:rPr lang="el-GR" sz="2000" b="1" dirty="0" smtClean="0"/>
              <a:t>5</a:t>
            </a:r>
            <a:r>
              <a:rPr lang="el-GR" sz="2000" b="1" baseline="30000" dirty="0" smtClean="0"/>
              <a:t>η</a:t>
            </a:r>
            <a:r>
              <a:rPr lang="el-GR" sz="2000" b="1" dirty="0" smtClean="0"/>
              <a:t> Ενότητα</a:t>
            </a:r>
            <a:r>
              <a:rPr lang="el-GR" sz="2000" dirty="0" smtClean="0"/>
              <a:t/>
            </a:r>
            <a:br>
              <a:rPr lang="el-GR" sz="2000" dirty="0" smtClean="0"/>
            </a:br>
            <a:r>
              <a:rPr lang="el-GR" sz="2000" b="1" dirty="0" smtClean="0"/>
              <a:t>Ευθύνες Μηχανικών.</a:t>
            </a:r>
            <a:r>
              <a:rPr lang="el-GR" sz="2000" dirty="0" smtClean="0"/>
              <a:t/>
            </a:r>
            <a:br>
              <a:rPr lang="el-GR" sz="2000" dirty="0" smtClean="0"/>
            </a:br>
            <a:endParaRPr lang="el-GR" sz="2400" dirty="0"/>
          </a:p>
        </p:txBody>
      </p:sp>
      <p:sp>
        <p:nvSpPr>
          <p:cNvPr id="3" name="2 - Θέση περιεχομένου"/>
          <p:cNvSpPr>
            <a:spLocks noGrp="1"/>
          </p:cNvSpPr>
          <p:nvPr>
            <p:ph sz="quarter" idx="1"/>
          </p:nvPr>
        </p:nvSpPr>
        <p:spPr>
          <a:xfrm>
            <a:off x="683568" y="1268760"/>
            <a:ext cx="7560840" cy="4968552"/>
          </a:xfrm>
        </p:spPr>
        <p:txBody>
          <a:bodyPr>
            <a:normAutofit/>
          </a:bodyPr>
          <a:lstStyle/>
          <a:p>
            <a:pPr algn="just"/>
            <a:r>
              <a:rPr lang="el-GR" sz="2000" dirty="0" smtClean="0"/>
              <a:t>Σύμφωνα με τις ισχύουσες διατάξεις, οι μηχανικοί που χορήγησαν ανακριβή βεβαίωση για την κατάρτιση δικαιοπραξίας, τιμωρούνται με ποινή φυλάκισης τουλάχιστον έξι μηνών και χρηματική ποινή από 30.000 μέχρι 100.000 ευρώ, ανάλογα με την αξία της αυθαίρετης κατασκευής. </a:t>
            </a:r>
            <a:endParaRPr lang="el-GR" sz="2000" dirty="0" smtClean="0"/>
          </a:p>
          <a:p>
            <a:pPr algn="just"/>
            <a:endParaRPr lang="el-GR" sz="2000" dirty="0" smtClean="0"/>
          </a:p>
          <a:p>
            <a:pPr algn="just"/>
            <a:r>
              <a:rPr lang="el-GR" sz="2000" dirty="0" smtClean="0"/>
              <a:t>Επίσης, ως διοικητικό μέτρο, στους μηχανικούς της προηγούμενης παραγράφου, ανεξάρτητα από την ποινική τους δίωξη, επιβάλλεται προσωρινή ή οριστική απαγόρευση άσκησης του επαγγέλματος από το αρμόδιο πειθαρχικό όργανο του Τεχνικού Επιμελητηρίου Ελλάδος, ανάλογα με τη βαρύτητα της παράβασης. </a:t>
            </a:r>
          </a:p>
          <a:p>
            <a:endParaRPr lang="el-GR" sz="2000" dirty="0" smtClean="0"/>
          </a:p>
          <a:p>
            <a:pPr algn="just">
              <a:buNone/>
              <a:defRPr/>
            </a:pP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7544" y="188640"/>
            <a:ext cx="7416055" cy="1080418"/>
          </a:xfrm>
        </p:spPr>
        <p:txBody>
          <a:bodyPr>
            <a:normAutofit fontScale="90000"/>
          </a:bodyPr>
          <a:lstStyle/>
          <a:p>
            <a:pPr algn="ctr">
              <a:defRPr/>
            </a:pPr>
            <a:r>
              <a:rPr lang="el-GR" sz="2400" b="1" dirty="0" smtClean="0"/>
              <a:t>5</a:t>
            </a:r>
            <a:r>
              <a:rPr lang="el-GR" sz="2400" b="1" baseline="30000" dirty="0" smtClean="0"/>
              <a:t>η</a:t>
            </a:r>
            <a:r>
              <a:rPr lang="el-GR" sz="2400" b="1" dirty="0" smtClean="0"/>
              <a:t> Ενότητα</a:t>
            </a:r>
            <a:r>
              <a:rPr lang="el-GR" sz="2400" dirty="0" smtClean="0"/>
              <a:t/>
            </a:r>
            <a:br>
              <a:rPr lang="el-GR" sz="2400" dirty="0" smtClean="0"/>
            </a:br>
            <a:r>
              <a:rPr lang="el-GR" sz="2400" b="1" dirty="0" smtClean="0"/>
              <a:t>Ευθύνες Μηχανικών.</a:t>
            </a:r>
            <a:r>
              <a:rPr lang="el-GR" sz="2400" dirty="0" smtClean="0"/>
              <a:t/>
            </a:r>
            <a:br>
              <a:rPr lang="el-GR" sz="2400" dirty="0" smtClean="0"/>
            </a:br>
            <a:endParaRPr lang="el-GR" sz="2400" b="1" dirty="0" smtClean="0"/>
          </a:p>
        </p:txBody>
      </p:sp>
      <p:sp>
        <p:nvSpPr>
          <p:cNvPr id="26627" name="Rectangle 3"/>
          <p:cNvSpPr>
            <a:spLocks noGrp="1" noChangeArrowheads="1"/>
          </p:cNvSpPr>
          <p:nvPr>
            <p:ph sz="quarter" idx="1"/>
          </p:nvPr>
        </p:nvSpPr>
        <p:spPr>
          <a:xfrm>
            <a:off x="468313" y="1628775"/>
            <a:ext cx="8229600" cy="4514869"/>
          </a:xfrm>
        </p:spPr>
        <p:txBody>
          <a:bodyPr/>
          <a:lstStyle/>
          <a:p>
            <a:pPr algn="just"/>
            <a:r>
              <a:rPr lang="el-GR" sz="1800" b="1" dirty="0" smtClean="0"/>
              <a:t> </a:t>
            </a:r>
            <a:r>
              <a:rPr lang="el-GR" sz="1800" dirty="0" smtClean="0"/>
              <a:t> </a:t>
            </a:r>
            <a:r>
              <a:rPr lang="el-GR" sz="2000" dirty="0" smtClean="0"/>
              <a:t>Ως προς την διερεύνηση των Ευθυνών των Μηχανικών είναι αξιοσημείωτο, ότι στις περιπτώσεις κατασκευής αυθαιρέτων, με το νέο νόμο εισάγεται μια δυσμενής νομική μεταχείριση εις βάρος των μηχανικών. Και τούτο διότι η κατά παρέκκλιση των κανόνων ρύθμιση συνιστά μέτρο που διέπει συνολικά την ποινική ευθύνη των μηχανικών. </a:t>
            </a:r>
          </a:p>
          <a:p>
            <a:pPr lvl="0" algn="just"/>
            <a:r>
              <a:rPr lang="el-GR" sz="2000" dirty="0" smtClean="0"/>
              <a:t>Στην  έννοια της ποινικής ευθύνης εντάσσεται και η επιβολή της προσωρινής ή οριστικής αφαίρεσης της άδειας άσκησης του επαγγέλματος.</a:t>
            </a:r>
          </a:p>
          <a:p>
            <a:pPr lvl="0" algn="just"/>
            <a:r>
              <a:rPr lang="el-GR" sz="2000" dirty="0" smtClean="0"/>
              <a:t>Η πρόβλεψη και η επιβολή των κυρώσεων εν γένει θα πρέπει να  διέπεται, πάντως, από την αρχή της αναλογικότητας, αφού συνιστούν περιορισμούς των δικαιωμάτων του ανθρώπου ως ατόμου και μέλους του κοινωνικού συνόλου (άρθρο 25 παρ. 1 Συντάγματος).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60648"/>
            <a:ext cx="8424936" cy="864096"/>
          </a:xfrm>
        </p:spPr>
        <p:txBody>
          <a:bodyPr>
            <a:normAutofit fontScale="90000"/>
          </a:bodyPr>
          <a:lstStyle/>
          <a:p>
            <a:pPr algn="ctr">
              <a:defRPr/>
            </a:pPr>
            <a:r>
              <a:rPr lang="el-GR" dirty="0" smtClean="0"/>
              <a:t>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sz="1800" b="1" dirty="0" smtClean="0"/>
              <a:t>5</a:t>
            </a:r>
            <a:r>
              <a:rPr lang="el-GR" sz="1800" b="1" baseline="30000" dirty="0" smtClean="0"/>
              <a:t>η</a:t>
            </a:r>
            <a:r>
              <a:rPr lang="el-GR" sz="1800" b="1" dirty="0" smtClean="0"/>
              <a:t> Ενότητα</a:t>
            </a:r>
            <a:r>
              <a:rPr lang="el-GR" sz="1800" dirty="0" smtClean="0"/>
              <a:t/>
            </a:r>
            <a:br>
              <a:rPr lang="el-GR" sz="1800" dirty="0" smtClean="0"/>
            </a:br>
            <a:r>
              <a:rPr lang="el-GR" sz="1800" b="1" dirty="0" smtClean="0"/>
              <a:t>Ευθύνες Μηχανικών.</a:t>
            </a:r>
            <a:r>
              <a:rPr lang="el-GR" sz="1800" dirty="0" smtClean="0"/>
              <a:t/>
            </a:r>
            <a:br>
              <a:rPr lang="el-GR" sz="1800" dirty="0" smtClean="0"/>
            </a:br>
            <a:endParaRPr lang="el-GR" sz="1800" dirty="0"/>
          </a:p>
        </p:txBody>
      </p:sp>
      <p:sp>
        <p:nvSpPr>
          <p:cNvPr id="3" name="2 - Θέση περιεχομένου"/>
          <p:cNvSpPr>
            <a:spLocks noGrp="1"/>
          </p:cNvSpPr>
          <p:nvPr>
            <p:ph sz="quarter" idx="1"/>
          </p:nvPr>
        </p:nvSpPr>
        <p:spPr>
          <a:xfrm>
            <a:off x="683568" y="1844824"/>
            <a:ext cx="7632848" cy="3312368"/>
          </a:xfrm>
        </p:spPr>
        <p:txBody>
          <a:bodyPr>
            <a:normAutofit/>
          </a:bodyPr>
          <a:lstStyle/>
          <a:p>
            <a:pPr lvl="0" algn="just"/>
            <a:r>
              <a:rPr lang="el-GR" sz="2000" dirty="0" smtClean="0"/>
              <a:t>Ο Μηχανικός έχει γενικά ένα σπουδαίο ρόλο και λόγο στο οικιστικό περιβάλλον  και πρέπει από σήμερα να γίνει αντιληπτό ότι έχει έναν ακόμη σπουδαιότερο ρόλο και λόγο . Και τούτο διότι ως αναλύθηκε, του αποδίδεται η σχετική ευθύνη…</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899592" y="1700808"/>
            <a:ext cx="7467600" cy="2404864"/>
          </a:xfrm>
        </p:spPr>
        <p:txBody>
          <a:bodyPr>
            <a:normAutofit lnSpcReduction="10000"/>
          </a:bodyPr>
          <a:lstStyle/>
          <a:p>
            <a:pPr algn="r">
              <a:buNone/>
              <a:defRPr/>
            </a:pPr>
            <a:r>
              <a:rPr lang="el-GR" sz="2000" b="1" dirty="0" smtClean="0">
                <a:latin typeface="Calibri" pitchFamily="34" charset="0"/>
              </a:rPr>
              <a:t>Καρατσώλης Κων/νος</a:t>
            </a:r>
          </a:p>
          <a:p>
            <a:pPr algn="r">
              <a:buNone/>
              <a:defRPr/>
            </a:pPr>
            <a:endParaRPr lang="en-US" sz="2000" dirty="0" smtClean="0">
              <a:latin typeface="Calibri" pitchFamily="34" charset="0"/>
            </a:endParaRPr>
          </a:p>
          <a:p>
            <a:pPr algn="r">
              <a:buNone/>
              <a:defRPr/>
            </a:pPr>
            <a:endParaRPr lang="el-GR" sz="2000" dirty="0" smtClean="0">
              <a:latin typeface="Calibri" pitchFamily="34" charset="0"/>
            </a:endParaRPr>
          </a:p>
          <a:p>
            <a:pPr algn="r">
              <a:buNone/>
              <a:defRPr/>
            </a:pPr>
            <a:r>
              <a:rPr lang="el-GR" sz="2000" b="1" dirty="0" smtClean="0">
                <a:latin typeface="Calibri" pitchFamily="34" charset="0"/>
              </a:rPr>
              <a:t>Δικηγόρος</a:t>
            </a:r>
          </a:p>
          <a:p>
            <a:pPr algn="r">
              <a:buNone/>
              <a:defRPr/>
            </a:pPr>
            <a:r>
              <a:rPr lang="el-GR" sz="2000" b="1" dirty="0" smtClean="0">
                <a:latin typeface="Calibri" pitchFamily="34" charset="0"/>
              </a:rPr>
              <a:t>Νομικός Συνεργάτης Τεχνικού Επιμελητηρίου Ελλάδος</a:t>
            </a:r>
            <a:endParaRPr lang="en-US" sz="2000" b="1" dirty="0" smtClean="0">
              <a:latin typeface="Calibri" pitchFamily="34" charset="0"/>
            </a:endParaRPr>
          </a:p>
          <a:p>
            <a:pPr algn="r">
              <a:buNone/>
              <a:defRPr/>
            </a:pPr>
            <a:endParaRPr lang="en-US" sz="2000" b="1" dirty="0" smtClean="0">
              <a:latin typeface="Calibri" pitchFamily="34" charset="0"/>
            </a:endParaRPr>
          </a:p>
          <a:p>
            <a:pPr algn="r">
              <a:buNone/>
              <a:defRPr/>
            </a:pPr>
            <a:r>
              <a:rPr lang="en-US" sz="1100" dirty="0" smtClean="0">
                <a:latin typeface="Calibri" pitchFamily="34" charset="0"/>
              </a:rPr>
              <a:t>E-mail</a:t>
            </a:r>
            <a:r>
              <a:rPr lang="el-GR" sz="1100" dirty="0" smtClean="0">
                <a:latin typeface="Calibri" pitchFamily="34" charset="0"/>
              </a:rPr>
              <a:t>: </a:t>
            </a:r>
            <a:r>
              <a:rPr lang="en-US" sz="1100" dirty="0" smtClean="0">
                <a:latin typeface="Calibri" pitchFamily="34" charset="0"/>
              </a:rPr>
              <a:t>k.karatsolis@gmail.com</a:t>
            </a:r>
            <a:endParaRPr lang="el-GR" sz="1100" dirty="0">
              <a:latin typeface="Calibri" pitchFamily="34" charset="0"/>
            </a:endParaRPr>
          </a:p>
        </p:txBody>
      </p:sp>
      <p:graphicFrame>
        <p:nvGraphicFramePr>
          <p:cNvPr id="174081" name="Object 1"/>
          <p:cNvGraphicFramePr>
            <a:graphicFrameLocks noChangeAspect="1"/>
          </p:cNvGraphicFramePr>
          <p:nvPr/>
        </p:nvGraphicFramePr>
        <p:xfrm>
          <a:off x="3779912" y="4869160"/>
          <a:ext cx="1009650" cy="857250"/>
        </p:xfrm>
        <a:graphic>
          <a:graphicData uri="http://schemas.openxmlformats.org/presentationml/2006/ole">
            <p:oleObj spid="_x0000_s174081" r:id="rId3" imgW="5486400" imgH="3862699" progId="">
              <p:embed/>
            </p:oleObj>
          </a:graphicData>
        </a:graphic>
      </p:graphicFrame>
      <p:sp>
        <p:nvSpPr>
          <p:cNvPr id="7" name="Rectangle 3"/>
          <p:cNvSpPr>
            <a:spLocks noChangeArrowheads="1"/>
          </p:cNvSpPr>
          <p:nvPr/>
        </p:nvSpPr>
        <p:spPr bwMode="auto">
          <a:xfrm>
            <a:off x="1907704" y="5733256"/>
            <a:ext cx="5184576"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l-GR" sz="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000" b="0" i="0" u="none" strike="noStrike" cap="none" normalizeH="0" baseline="0" dirty="0" smtClean="0">
                <a:ln>
                  <a:noFill/>
                </a:ln>
                <a:solidFill>
                  <a:schemeClr val="tx1"/>
                </a:solidFill>
                <a:effectLst/>
                <a:latin typeface="Arial" pitchFamily="34" charset="0"/>
                <a:ea typeface="Times New Roman" pitchFamily="18" charset="0"/>
              </a:rPr>
              <a:t>Ινστιτούτο Εκπαίδευσης &amp; Επιμόρφωσης Μελών Τεχνικού Επιμελητηρίου Ελλάδας Α.Ε.</a:t>
            </a:r>
            <a:endParaRPr kumimoji="0" lang="el-GR"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404664"/>
            <a:ext cx="7704856" cy="1166948"/>
          </a:xfrm>
        </p:spPr>
        <p:txBody>
          <a:bodyPr>
            <a:normAutofit fontScale="90000"/>
          </a:bodyPr>
          <a:lstStyle/>
          <a:p>
            <a:pPr>
              <a:defRPr/>
            </a:pPr>
            <a:r>
              <a:rPr lang="el-GR" dirty="0" smtClean="0"/>
              <a:t>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sz="2400" b="1" dirty="0" smtClean="0"/>
              <a:t>η </a:t>
            </a:r>
            <a:r>
              <a:rPr lang="el-GR" sz="2400" b="1" dirty="0" err="1" smtClean="0"/>
              <a:t>βεβαιωση</a:t>
            </a:r>
            <a:r>
              <a:rPr lang="el-GR" sz="2400" b="1" dirty="0" smtClean="0"/>
              <a:t> </a:t>
            </a:r>
            <a:r>
              <a:rPr lang="el-GR" sz="2400" b="1" dirty="0" err="1" smtClean="0"/>
              <a:t>υπο</a:t>
            </a:r>
            <a:r>
              <a:rPr lang="el-GR" sz="2400" b="1" dirty="0" smtClean="0"/>
              <a:t> το </a:t>
            </a:r>
            <a:r>
              <a:rPr lang="el-GR" sz="2400" b="1" dirty="0" err="1" smtClean="0"/>
              <a:t>πρισμα</a:t>
            </a:r>
            <a:r>
              <a:rPr lang="el-GR" sz="2400" b="1" dirty="0" smtClean="0"/>
              <a:t> της </a:t>
            </a:r>
            <a:r>
              <a:rPr lang="el-GR" sz="2400" b="1" dirty="0" err="1" smtClean="0"/>
              <a:t>διαταξησ</a:t>
            </a:r>
            <a:r>
              <a:rPr lang="el-GR" sz="2400" b="1" dirty="0" smtClean="0"/>
              <a:t> του ν.4014/2011</a:t>
            </a:r>
            <a:r>
              <a:rPr lang="el-GR" sz="2400" dirty="0" smtClean="0"/>
              <a:t/>
            </a:r>
            <a:br>
              <a:rPr lang="el-GR" sz="2400" dirty="0" smtClean="0"/>
            </a:br>
            <a:endParaRPr lang="el-GR" sz="2400" dirty="0"/>
          </a:p>
        </p:txBody>
      </p:sp>
      <p:sp>
        <p:nvSpPr>
          <p:cNvPr id="3" name="2 - Θέση περιεχομένου"/>
          <p:cNvSpPr>
            <a:spLocks noGrp="1"/>
          </p:cNvSpPr>
          <p:nvPr>
            <p:ph sz="quarter" idx="1"/>
          </p:nvPr>
        </p:nvSpPr>
        <p:spPr>
          <a:xfrm>
            <a:off x="457200" y="1500174"/>
            <a:ext cx="8229600" cy="5072076"/>
          </a:xfrm>
        </p:spPr>
        <p:txBody>
          <a:bodyPr/>
          <a:lstStyle/>
          <a:p>
            <a:pPr algn="just"/>
            <a:r>
              <a:rPr lang="el-GR" sz="2000" dirty="0" smtClean="0"/>
              <a:t>Με την ως άνω διάταξη καθιερώνεται  ένα νέο δικαιολογητικό, όσον αφορά την κατάρτιση δικαιοπραξιών  εν ζωή που έχουν ως αντικείμενο τη μεταβίβαση ή τη σύσταση εμπράγματου δικαιώματος σε ακίνητο. Η  βεβαίωση του Μηχανικού</a:t>
            </a:r>
            <a:r>
              <a:rPr lang="el-GR" sz="2000" dirty="0" smtClean="0"/>
              <a:t>.</a:t>
            </a:r>
          </a:p>
          <a:p>
            <a:pPr algn="just">
              <a:buNone/>
            </a:pPr>
            <a:endParaRPr lang="el-GR" sz="2000" dirty="0" smtClean="0"/>
          </a:p>
          <a:p>
            <a:pPr algn="just"/>
            <a:r>
              <a:rPr lang="el-GR" sz="2000" dirty="0" smtClean="0"/>
              <a:t>Ο νομοθέτης, ως εκφραστής της κρατικής βούλησης για πάταξη της αυθαίρετης δόμησης, δια του δικαιολογητικού αυτού, καθιερώνει ένα πρόσθετο στοιχείο ελέγχου, που προηγείται κάθε δικαιοπραξίας. Παράλληλα θεσμοθετεί ένα σημαντικό πλαίσιο ευθυνών αστικού και ποινικού ενδιαφέροντος, όσον αφορά τους εμπλεκόμενους στη δικαιοπραξία. </a:t>
            </a:r>
          </a:p>
          <a:p>
            <a:pPr algn="just">
              <a:defRPr/>
            </a:pP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404664"/>
            <a:ext cx="7704856" cy="648072"/>
          </a:xfrm>
        </p:spPr>
        <p:txBody>
          <a:bodyPr>
            <a:normAutofit fontScale="90000"/>
          </a:bodyPr>
          <a:lstStyle/>
          <a:p>
            <a:pPr algn="ctr">
              <a:defRPr/>
            </a:pPr>
            <a:r>
              <a:rPr lang="el-GR" dirty="0" smtClean="0"/>
              <a:t>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οι </a:t>
            </a:r>
            <a:r>
              <a:rPr lang="el-GR" dirty="0" err="1" smtClean="0"/>
              <a:t>ενοτητες</a:t>
            </a:r>
            <a:r>
              <a:rPr lang="el-GR" dirty="0" smtClean="0"/>
              <a:t>  της </a:t>
            </a:r>
            <a:r>
              <a:rPr lang="el-GR" dirty="0" err="1" smtClean="0"/>
              <a:t>εισηγησησ</a:t>
            </a:r>
            <a:endParaRPr lang="el-GR" sz="2400" dirty="0"/>
          </a:p>
        </p:txBody>
      </p:sp>
      <p:sp>
        <p:nvSpPr>
          <p:cNvPr id="3" name="2 - Θέση περιεχομένου"/>
          <p:cNvSpPr>
            <a:spLocks noGrp="1"/>
          </p:cNvSpPr>
          <p:nvPr>
            <p:ph sz="quarter" idx="1"/>
          </p:nvPr>
        </p:nvSpPr>
        <p:spPr>
          <a:xfrm>
            <a:off x="457200" y="1071563"/>
            <a:ext cx="8229600" cy="5500687"/>
          </a:xfrm>
        </p:spPr>
        <p:txBody>
          <a:bodyPr>
            <a:normAutofit/>
          </a:bodyPr>
          <a:lstStyle/>
          <a:p>
            <a:r>
              <a:rPr lang="el-GR" sz="2000" dirty="0" smtClean="0"/>
              <a:t>1</a:t>
            </a:r>
            <a:r>
              <a:rPr lang="el-GR" sz="2000" baseline="30000" dirty="0" smtClean="0"/>
              <a:t>η</a:t>
            </a:r>
            <a:r>
              <a:rPr lang="el-GR" sz="2000" dirty="0" smtClean="0"/>
              <a:t> ενότητα </a:t>
            </a:r>
            <a:r>
              <a:rPr lang="el-GR" sz="2000" dirty="0" smtClean="0"/>
              <a:t>: Στοιχεία </a:t>
            </a:r>
            <a:r>
              <a:rPr lang="el-GR" sz="2000" dirty="0" smtClean="0"/>
              <a:t>του ακινήτου/ Ημερομηνία αυτοψίας/ Στοιχεία Μηχανικού/ Δήλωση ιδιοκτήτη</a:t>
            </a:r>
            <a:r>
              <a:rPr lang="el-GR" sz="2000" dirty="0" smtClean="0"/>
              <a:t>.</a:t>
            </a:r>
          </a:p>
          <a:p>
            <a:pPr>
              <a:buNone/>
            </a:pPr>
            <a:endParaRPr lang="el-GR" sz="2000" dirty="0" smtClean="0"/>
          </a:p>
          <a:p>
            <a:r>
              <a:rPr lang="el-GR" sz="2000" dirty="0" smtClean="0"/>
              <a:t>2</a:t>
            </a:r>
            <a:r>
              <a:rPr lang="el-GR" sz="2000" baseline="30000" dirty="0" smtClean="0"/>
              <a:t>η</a:t>
            </a:r>
            <a:r>
              <a:rPr lang="el-GR" sz="2000" dirty="0" smtClean="0"/>
              <a:t> </a:t>
            </a:r>
            <a:r>
              <a:rPr lang="el-GR" sz="2000" dirty="0" smtClean="0"/>
              <a:t>ενότητα</a:t>
            </a:r>
            <a:r>
              <a:rPr lang="en-US" sz="2000" dirty="0" smtClean="0"/>
              <a:t> : </a:t>
            </a:r>
            <a:r>
              <a:rPr lang="el-GR" sz="2000" dirty="0" smtClean="0"/>
              <a:t>Κτίριο </a:t>
            </a:r>
            <a:r>
              <a:rPr lang="el-GR" sz="2000" dirty="0" smtClean="0"/>
              <a:t>: Ακίνητο /αυτοτελή οριζόντια ή κάθετη </a:t>
            </a:r>
            <a:r>
              <a:rPr lang="el-GR" sz="2000" dirty="0" smtClean="0"/>
              <a:t>ιδιοκτησία.</a:t>
            </a:r>
          </a:p>
          <a:p>
            <a:pPr>
              <a:buNone/>
            </a:pPr>
            <a:endParaRPr lang="el-GR" sz="2000" dirty="0" smtClean="0"/>
          </a:p>
          <a:p>
            <a:r>
              <a:rPr lang="el-GR" sz="2000" dirty="0" smtClean="0"/>
              <a:t>3</a:t>
            </a:r>
            <a:r>
              <a:rPr lang="el-GR" sz="2000" baseline="30000" dirty="0" smtClean="0"/>
              <a:t>η</a:t>
            </a:r>
            <a:r>
              <a:rPr lang="el-GR" sz="2000" dirty="0" smtClean="0"/>
              <a:t> </a:t>
            </a:r>
            <a:r>
              <a:rPr lang="el-GR" sz="2000" dirty="0" smtClean="0"/>
              <a:t>ενότητα</a:t>
            </a:r>
            <a:r>
              <a:rPr lang="en-US" sz="2000" dirty="0" smtClean="0"/>
              <a:t> : </a:t>
            </a:r>
            <a:r>
              <a:rPr lang="el-GR" sz="2000" dirty="0" smtClean="0"/>
              <a:t>Υπαγωγή </a:t>
            </a:r>
            <a:r>
              <a:rPr lang="el-GR" sz="2000" dirty="0" smtClean="0"/>
              <a:t>στην παρ.2 του άρθρου </a:t>
            </a:r>
            <a:r>
              <a:rPr lang="el-GR" sz="2000" dirty="0" smtClean="0"/>
              <a:t>23</a:t>
            </a:r>
          </a:p>
          <a:p>
            <a:pPr>
              <a:buNone/>
            </a:pPr>
            <a:endParaRPr lang="el-GR" sz="2000" dirty="0" smtClean="0"/>
          </a:p>
          <a:p>
            <a:r>
              <a:rPr lang="el-GR" sz="2000" dirty="0" smtClean="0"/>
              <a:t>4</a:t>
            </a:r>
            <a:r>
              <a:rPr lang="el-GR" sz="2000" baseline="30000" dirty="0" smtClean="0"/>
              <a:t>η</a:t>
            </a:r>
            <a:r>
              <a:rPr lang="el-GR" sz="2000" dirty="0" smtClean="0"/>
              <a:t> </a:t>
            </a:r>
            <a:r>
              <a:rPr lang="el-GR" sz="2000" dirty="0" smtClean="0"/>
              <a:t>ενότητα</a:t>
            </a:r>
            <a:r>
              <a:rPr lang="en-US" sz="2000" dirty="0" smtClean="0"/>
              <a:t> : </a:t>
            </a:r>
            <a:r>
              <a:rPr lang="el-GR" sz="2000" dirty="0" smtClean="0"/>
              <a:t>Η </a:t>
            </a:r>
            <a:r>
              <a:rPr lang="el-GR" sz="2000" dirty="0" smtClean="0"/>
              <a:t>παρ.3 του άρθρου </a:t>
            </a:r>
            <a:r>
              <a:rPr lang="el-GR" sz="2000" dirty="0" smtClean="0"/>
              <a:t>23</a:t>
            </a:r>
          </a:p>
          <a:p>
            <a:pPr>
              <a:buNone/>
            </a:pPr>
            <a:endParaRPr lang="el-GR" sz="2000" dirty="0" smtClean="0"/>
          </a:p>
          <a:p>
            <a:r>
              <a:rPr lang="el-GR" sz="2000" dirty="0" smtClean="0"/>
              <a:t>5</a:t>
            </a:r>
            <a:r>
              <a:rPr lang="el-GR" sz="2000" baseline="30000" dirty="0" smtClean="0"/>
              <a:t>η</a:t>
            </a:r>
            <a:r>
              <a:rPr lang="el-GR" sz="2000" dirty="0" smtClean="0"/>
              <a:t> </a:t>
            </a:r>
            <a:r>
              <a:rPr lang="el-GR" sz="2000" dirty="0" smtClean="0"/>
              <a:t>ενότητα</a:t>
            </a:r>
            <a:r>
              <a:rPr lang="en-US" sz="2000" dirty="0" smtClean="0"/>
              <a:t> : </a:t>
            </a:r>
            <a:r>
              <a:rPr lang="el-GR" sz="2000" dirty="0" smtClean="0"/>
              <a:t>Ευθύνες </a:t>
            </a:r>
            <a:r>
              <a:rPr lang="el-GR" sz="2000" dirty="0" smtClean="0"/>
              <a:t>Μηχανικών.</a:t>
            </a:r>
          </a:p>
          <a:p>
            <a:endParaRPr lang="el-GR" sz="2000" dirty="0" smtClean="0"/>
          </a:p>
          <a:p>
            <a:endParaRPr lang="el-GR" dirty="0" smtClean="0"/>
          </a:p>
          <a:p>
            <a:endParaRPr lang="el-GR" dirty="0" smtClean="0"/>
          </a:p>
          <a:p>
            <a:pPr algn="just">
              <a:defRPr/>
            </a:pP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404664"/>
            <a:ext cx="7704856" cy="881196"/>
          </a:xfrm>
        </p:spPr>
        <p:txBody>
          <a:bodyPr>
            <a:normAutofit fontScale="90000"/>
          </a:bodyPr>
          <a:lstStyle/>
          <a:p>
            <a:pPr algn="ctr">
              <a:defRPr/>
            </a:pPr>
            <a:r>
              <a:rPr lang="el-GR" dirty="0" smtClean="0"/>
              <a:t>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n-US" dirty="0" smtClean="0"/>
              <a:t/>
            </a:r>
            <a:br>
              <a:rPr lang="en-US" dirty="0" smtClean="0"/>
            </a:br>
            <a:r>
              <a:rPr lang="en-US" dirty="0" smtClean="0"/>
              <a:t/>
            </a:r>
            <a:br>
              <a:rPr lang="en-US" dirty="0" smtClean="0"/>
            </a:br>
            <a:r>
              <a:rPr lang="el-GR" sz="2000" b="1" dirty="0" smtClean="0"/>
              <a:t>1</a:t>
            </a:r>
            <a:r>
              <a:rPr lang="el-GR" sz="2000" b="1" baseline="30000" dirty="0" smtClean="0"/>
              <a:t>η</a:t>
            </a:r>
            <a:r>
              <a:rPr lang="el-GR" sz="2000" b="1" dirty="0" smtClean="0"/>
              <a:t> </a:t>
            </a:r>
            <a:r>
              <a:rPr lang="el-GR" sz="2000" b="1" dirty="0" smtClean="0"/>
              <a:t>ενότητα : Στοιχεία του ακινήτου/ Ημερομηνία αυτοψίας/ Στοιχεία Μηχανικού/ Δήλωση ιδιοκτήτη.</a:t>
            </a:r>
            <a:r>
              <a:rPr lang="el-GR" sz="2000" dirty="0" smtClean="0"/>
              <a:t/>
            </a:r>
            <a:br>
              <a:rPr lang="el-GR" sz="2000" dirty="0" smtClean="0"/>
            </a:br>
            <a:endParaRPr lang="el-GR" sz="2400" dirty="0"/>
          </a:p>
        </p:txBody>
      </p:sp>
      <p:sp>
        <p:nvSpPr>
          <p:cNvPr id="3" name="2 - Θέση περιεχομένου"/>
          <p:cNvSpPr>
            <a:spLocks noGrp="1"/>
          </p:cNvSpPr>
          <p:nvPr>
            <p:ph sz="quarter" idx="1"/>
          </p:nvPr>
        </p:nvSpPr>
        <p:spPr>
          <a:xfrm>
            <a:off x="467544" y="1268760"/>
            <a:ext cx="8229600" cy="4877717"/>
          </a:xfrm>
        </p:spPr>
        <p:txBody>
          <a:bodyPr>
            <a:normAutofit fontScale="85000" lnSpcReduction="20000"/>
          </a:bodyPr>
          <a:lstStyle/>
          <a:p>
            <a:pPr algn="just"/>
            <a:r>
              <a:rPr lang="el-GR" dirty="0" smtClean="0"/>
              <a:t>Τα στοιχεία αυτά αποτελούν τα κύρια δεδομένα εντοπισμού και χαρακτηρισμού του αντικειμένου της βεβαιώσεως.</a:t>
            </a:r>
          </a:p>
          <a:p>
            <a:pPr algn="just"/>
            <a:r>
              <a:rPr lang="el-GR" dirty="0" smtClean="0"/>
              <a:t>Α</a:t>
            </a:r>
            <a:r>
              <a:rPr lang="el-GR" dirty="0" smtClean="0"/>
              <a:t>ντιπαραβολή  κ’</a:t>
            </a:r>
            <a:r>
              <a:rPr lang="en-US" dirty="0" smtClean="0"/>
              <a:t> </a:t>
            </a:r>
            <a:r>
              <a:rPr lang="el-GR" dirty="0" smtClean="0"/>
              <a:t>έλεγχο</a:t>
            </a:r>
            <a:r>
              <a:rPr lang="en-US" dirty="0" smtClean="0"/>
              <a:t>s</a:t>
            </a:r>
            <a:r>
              <a:rPr lang="el-GR" dirty="0" smtClean="0"/>
              <a:t> </a:t>
            </a:r>
            <a:r>
              <a:rPr lang="el-GR" dirty="0" smtClean="0"/>
              <a:t>των βασικών στοιχείων του ακινήτου (οδός, αριθμός, τοποθεσία, οριζόντια ή κάθετη ιδιοκτησία</a:t>
            </a:r>
            <a:r>
              <a:rPr lang="el-GR" dirty="0" smtClean="0"/>
              <a:t>).Ο </a:t>
            </a:r>
            <a:r>
              <a:rPr lang="el-GR" dirty="0" smtClean="0"/>
              <a:t>έλεγχος αποσκοπεί στην αποφυγή λαθών και ελλείψεων κατά την καταγραφή και προφανώς προϋποτίθεται για την ορθότητα της βεβαιώσεως.</a:t>
            </a:r>
          </a:p>
          <a:p>
            <a:pPr algn="just"/>
            <a:r>
              <a:rPr lang="el-GR" dirty="0" smtClean="0"/>
              <a:t>Ημερομηνία</a:t>
            </a:r>
            <a:r>
              <a:rPr lang="en-US" dirty="0" smtClean="0"/>
              <a:t> </a:t>
            </a:r>
            <a:r>
              <a:rPr lang="el-GR" dirty="0" smtClean="0"/>
              <a:t>διενέργειας </a:t>
            </a:r>
            <a:r>
              <a:rPr lang="el-GR" dirty="0" smtClean="0"/>
              <a:t>της αυτοψίας  επί του ακινήτου. </a:t>
            </a:r>
            <a:r>
              <a:rPr lang="en-US" dirty="0" smtClean="0"/>
              <a:t>(</a:t>
            </a:r>
            <a:r>
              <a:rPr lang="el-GR" dirty="0" smtClean="0"/>
              <a:t>μπορεί </a:t>
            </a:r>
            <a:r>
              <a:rPr lang="el-GR" dirty="0" smtClean="0"/>
              <a:t>να διαφέρει από την  ημερομηνία σύνταξης της </a:t>
            </a:r>
            <a:r>
              <a:rPr lang="el-GR" dirty="0" smtClean="0"/>
              <a:t>βεβαιώσεως</a:t>
            </a:r>
            <a:r>
              <a:rPr lang="en-US" dirty="0" smtClean="0"/>
              <a:t>)</a:t>
            </a:r>
            <a:endParaRPr lang="el-GR" dirty="0" smtClean="0"/>
          </a:p>
          <a:p>
            <a:pPr algn="just"/>
            <a:r>
              <a:rPr lang="el-GR" dirty="0" smtClean="0"/>
              <a:t>Υπό αυτό το πρίσμα, καθίσταται σαφές ότι η σύνταξη των συμβολαιογραφικών πράξεων ή η κατάρτιση των δικαιοπραξιών  θα πρέπει να γίνεται εντός ευλόγου χρόνου από την ημερομηνία αυτοψίας.</a:t>
            </a:r>
          </a:p>
          <a:p>
            <a:pPr algn="just"/>
            <a:r>
              <a:rPr lang="el-GR" dirty="0" smtClean="0"/>
              <a:t>δεν </a:t>
            </a:r>
            <a:r>
              <a:rPr lang="el-GR" dirty="0" smtClean="0"/>
              <a:t>θα πρέπει να μεσολαβεί χρονικό διάστημα μεγαλύτερο των 10 ημερών. Σε διαφορετική περίπτωση, υφίσταται ο κίνδυνος  δημιουργίας αυθαιρέτων κατασκευών ή χρήσεων οι οποίες όμως θα μεταβιβαστούν με την ήδη δοθείσα βεβαίωση του Μηχανικού, ο οποίος αγνοεί την μεταγενέστερη ύπαρξη και δημιουργία.</a:t>
            </a:r>
          </a:p>
          <a:p>
            <a:pPr algn="just">
              <a:buNone/>
              <a:defRPr/>
            </a:pP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7544" y="188640"/>
            <a:ext cx="7416055" cy="1382972"/>
          </a:xfrm>
        </p:spPr>
        <p:txBody>
          <a:bodyPr>
            <a:normAutofit fontScale="90000"/>
          </a:bodyPr>
          <a:lstStyle/>
          <a:p>
            <a:r>
              <a:rPr lang="en-US" sz="2400" b="1" dirty="0" smtClean="0"/>
              <a:t>                                  </a:t>
            </a:r>
            <a:r>
              <a:rPr lang="el-GR" sz="2400" b="1" dirty="0" smtClean="0"/>
              <a:t>2</a:t>
            </a:r>
            <a:r>
              <a:rPr lang="el-GR" sz="2400" b="1" baseline="30000" dirty="0" smtClean="0"/>
              <a:t>η</a:t>
            </a:r>
            <a:r>
              <a:rPr lang="el-GR" sz="2400" b="1" dirty="0" smtClean="0"/>
              <a:t> </a:t>
            </a:r>
            <a:r>
              <a:rPr lang="el-GR" sz="2400" b="1" dirty="0" smtClean="0"/>
              <a:t>Ενότητα</a:t>
            </a:r>
            <a:r>
              <a:rPr lang="el-GR" sz="2400" dirty="0" smtClean="0"/>
              <a:t/>
            </a:r>
            <a:br>
              <a:rPr lang="el-GR" sz="2400" dirty="0" smtClean="0"/>
            </a:br>
            <a:r>
              <a:rPr lang="en-US" sz="2400" dirty="0" smtClean="0"/>
              <a:t>       </a:t>
            </a:r>
            <a:r>
              <a:rPr lang="el-GR" sz="2400" b="1" dirty="0" smtClean="0"/>
              <a:t>Κτίριο </a:t>
            </a:r>
            <a:r>
              <a:rPr lang="el-GR" sz="2400" b="1" dirty="0" smtClean="0"/>
              <a:t>: Ακίνητο /αυτοτελή οριζόντια </a:t>
            </a:r>
            <a:r>
              <a:rPr lang="el-GR" sz="2400" b="1" dirty="0" smtClean="0"/>
              <a:t>κάθετη</a:t>
            </a:r>
            <a:r>
              <a:rPr lang="en-US" sz="2400" b="1" dirty="0" smtClean="0"/>
              <a:t/>
            </a:r>
            <a:br>
              <a:rPr lang="en-US" sz="2400" b="1" dirty="0" smtClean="0"/>
            </a:br>
            <a:r>
              <a:rPr lang="en-US" sz="2400" b="1" dirty="0" smtClean="0"/>
              <a:t> </a:t>
            </a:r>
            <a:r>
              <a:rPr lang="en-US" sz="2400" b="1" dirty="0" smtClean="0"/>
              <a:t>                 </a:t>
            </a:r>
            <a:r>
              <a:rPr lang="el-GR" sz="2400" b="1" dirty="0" smtClean="0"/>
              <a:t> </a:t>
            </a:r>
            <a:r>
              <a:rPr lang="en-US" sz="2400" b="1" dirty="0" smtClean="0"/>
              <a:t>               </a:t>
            </a:r>
            <a:r>
              <a:rPr lang="el-GR" sz="2400" b="1" dirty="0" smtClean="0"/>
              <a:t>ιδιοκτησία</a:t>
            </a:r>
            <a:r>
              <a:rPr lang="en-US" sz="2400" b="1" dirty="0" smtClean="0"/>
              <a:t> (1/2)</a:t>
            </a:r>
            <a:r>
              <a:rPr lang="el-GR" sz="2400" dirty="0" smtClean="0"/>
              <a:t/>
            </a:r>
            <a:br>
              <a:rPr lang="el-GR" sz="2400" dirty="0" smtClean="0"/>
            </a:br>
            <a:endParaRPr lang="el-GR" sz="2400" b="1" dirty="0" smtClean="0"/>
          </a:p>
        </p:txBody>
      </p:sp>
      <p:sp>
        <p:nvSpPr>
          <p:cNvPr id="26627" name="Rectangle 3"/>
          <p:cNvSpPr>
            <a:spLocks noGrp="1" noChangeArrowheads="1"/>
          </p:cNvSpPr>
          <p:nvPr>
            <p:ph sz="quarter" idx="1"/>
          </p:nvPr>
        </p:nvSpPr>
        <p:spPr>
          <a:xfrm>
            <a:off x="468313" y="1357299"/>
            <a:ext cx="8229600" cy="5000660"/>
          </a:xfrm>
        </p:spPr>
        <p:txBody>
          <a:bodyPr>
            <a:normAutofit fontScale="92500" lnSpcReduction="20000"/>
          </a:bodyPr>
          <a:lstStyle/>
          <a:p>
            <a:r>
              <a:rPr lang="el-GR" sz="1800" b="1" dirty="0" smtClean="0"/>
              <a:t> </a:t>
            </a:r>
            <a:r>
              <a:rPr lang="el-GR" sz="1800" dirty="0" smtClean="0"/>
              <a:t>Ως κτίριο  κατά την έννοια των διατάξεων εννοείται κάθε κτίσμα (κτίριο με την ευρεία έννοια)  ή και σύνολο κτισμάτων, καθώς και κάθε  αυτοτελής οριζόντια ή κάθετη ιδιοκτησία, το οποίο έχει ανεγερθεί επί  οικοπέδου ή γεωτεμαχίου, για το οποίο ( ή τα οποία)  υφίσταται  άδεια οικοδομικών εργασιών (νομιμοποίηση</a:t>
            </a:r>
            <a:r>
              <a:rPr lang="el-GR" sz="1800" dirty="0" smtClean="0"/>
              <a:t>).</a:t>
            </a:r>
            <a:r>
              <a:rPr lang="en-US" sz="1800" dirty="0" smtClean="0"/>
              <a:t> (</a:t>
            </a:r>
            <a:r>
              <a:rPr lang="el-GR" sz="1800" dirty="0" smtClean="0"/>
              <a:t>η </a:t>
            </a:r>
            <a:r>
              <a:rPr lang="el-GR" sz="1800" dirty="0" smtClean="0"/>
              <a:t>ίδια μεθοδολογία ακολουθείται και στην παρ.6 του άρθρου 23 του νόμου για τη υπαγωγή (και ανά αυτοτελή οριζόντια ή κάθετη </a:t>
            </a:r>
            <a:r>
              <a:rPr lang="el-GR" sz="1800" dirty="0" smtClean="0"/>
              <a:t>ιδιοκτησία)</a:t>
            </a:r>
            <a:endParaRPr lang="en-US" sz="1800" dirty="0" smtClean="0"/>
          </a:p>
          <a:p>
            <a:r>
              <a:rPr lang="el-GR" sz="1800" dirty="0" smtClean="0"/>
              <a:t>ο </a:t>
            </a:r>
            <a:r>
              <a:rPr lang="el-GR" sz="1800" dirty="0" smtClean="0"/>
              <a:t>γενόμενος έλεγχος δια της αυτοψίας του Μηχανικού περιορίζεται στο μεταβιβαζόμενο ακίνητο και όχι στο σύνολο των κτισμάτων ή κτιρίων ή αυτοτελών ιδιοκτησιών  που ενυπάρχουν στο </a:t>
            </a:r>
            <a:r>
              <a:rPr lang="el-GR" sz="1800" dirty="0" smtClean="0"/>
              <a:t>οικόπεδο.</a:t>
            </a:r>
            <a:r>
              <a:rPr lang="en-US" sz="1800" dirty="0" smtClean="0"/>
              <a:t>(</a:t>
            </a:r>
            <a:r>
              <a:rPr lang="el-GR" sz="1800" dirty="0" smtClean="0"/>
              <a:t>Έτσι </a:t>
            </a:r>
            <a:r>
              <a:rPr lang="el-GR" sz="1800" dirty="0" smtClean="0"/>
              <a:t>στην περίπτωση όπου μεταβιβάζεται οριζόντια ιδιοκτησία του πρώτου ορόφου πολυκατοικίας, η αυτοψία θα περιοριστεί στα στοιχεία της οριζοντίου ιδιοκτησίας αποκλειστικά και όχι στα στοιχεία άλλων ιδιοκτησιών ή κοινοχρήστων χώρων ή </a:t>
            </a:r>
            <a:r>
              <a:rPr lang="el-GR" sz="1800" dirty="0" smtClean="0"/>
              <a:t>κτισμάτων</a:t>
            </a:r>
            <a:r>
              <a:rPr lang="en-US" sz="1800" dirty="0" smtClean="0"/>
              <a:t>)</a:t>
            </a:r>
            <a:endParaRPr lang="el-GR" sz="1800" dirty="0" smtClean="0"/>
          </a:p>
          <a:p>
            <a:r>
              <a:rPr lang="el-GR" sz="1800" dirty="0" smtClean="0"/>
              <a:t>Καταγράφονται συνεπώς όλα τα μετρητικά στοιχεία που αφορούν  στην επιφάνεια, στο ύψος, στη δόμηση ή στην κάλυψη του μεταβιβαζόμενου κατά περίπτωση  ακινήτου και όχι άλλα που αφορούν στο σύνολο του κτιρίου για το οποίο εκδόθηκε ή άδεια </a:t>
            </a:r>
            <a:r>
              <a:rPr lang="el-GR" sz="1800" dirty="0" smtClean="0"/>
              <a:t>οικοδομής.</a:t>
            </a:r>
            <a:r>
              <a:rPr lang="en-US" sz="1800" dirty="0" smtClean="0"/>
              <a:t> (</a:t>
            </a:r>
            <a:r>
              <a:rPr lang="el-GR" sz="1800" dirty="0" smtClean="0"/>
              <a:t>Διαφορετική </a:t>
            </a:r>
            <a:r>
              <a:rPr lang="el-GR" sz="1800" dirty="0" smtClean="0"/>
              <a:t>εκδοχή θα σήμαινε τον περιορισμό της εξουσίας διαθέσεως του δικαιούχου εμπράγματου δικαιώματος επί οριζοντίου ή καθέτου ιδιοκτησίας και τον υπέρμετρο περιορισμό του συνταγματικού δικαιώματος της ιδιοκτησίας, ως καθιερώνεται κατά το άρθρο 17 του Συντάγματος μας</a:t>
            </a:r>
            <a:r>
              <a:rPr lang="el-GR" sz="1800" dirty="0" smtClean="0"/>
              <a:t>.</a:t>
            </a:r>
            <a:r>
              <a:rPr lang="en-US" sz="1800" dirty="0" smtClean="0"/>
              <a:t>)</a:t>
            </a:r>
            <a:endParaRPr lang="el-GR" sz="1800" dirty="0" smtClean="0"/>
          </a:p>
          <a:p>
            <a:r>
              <a:rPr lang="el-GR" sz="1800" dirty="0" smtClean="0"/>
              <a:t> </a:t>
            </a:r>
          </a:p>
          <a:p>
            <a:pPr algn="just">
              <a:buFont typeface="Wingdings" pitchFamily="2" charset="2"/>
              <a:buNone/>
              <a:defRPr/>
            </a:pPr>
            <a:endParaRPr lang="el-GR"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16632"/>
            <a:ext cx="8424936" cy="1097790"/>
          </a:xfrm>
        </p:spPr>
        <p:txBody>
          <a:bodyPr>
            <a:normAutofit fontScale="90000"/>
          </a:bodyPr>
          <a:lstStyle/>
          <a:p>
            <a:pPr algn="ctr">
              <a:defRPr/>
            </a:pPr>
            <a:r>
              <a:rPr lang="el-GR" dirty="0" smtClean="0"/>
              <a:t>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sz="2400" b="1" dirty="0" smtClean="0"/>
              <a:t> 2</a:t>
            </a:r>
            <a:r>
              <a:rPr lang="el-GR" sz="2400" b="1" baseline="30000" dirty="0" smtClean="0"/>
              <a:t>η</a:t>
            </a:r>
            <a:r>
              <a:rPr lang="el-GR" sz="2400" b="1" dirty="0" smtClean="0"/>
              <a:t> Ενότητα</a:t>
            </a:r>
            <a:r>
              <a:rPr lang="el-GR" sz="2400" dirty="0" smtClean="0"/>
              <a:t/>
            </a:r>
            <a:br>
              <a:rPr lang="el-GR" sz="2400" dirty="0" smtClean="0"/>
            </a:br>
            <a:r>
              <a:rPr lang="el-GR" sz="2400" b="1" dirty="0" smtClean="0"/>
              <a:t>Κτίριο : Ακίνητο /αυτοτελή οριζόντια ή κάθετη </a:t>
            </a:r>
            <a:r>
              <a:rPr lang="el-GR" sz="2400" b="1" dirty="0" smtClean="0"/>
              <a:t>ιδιοκτησία</a:t>
            </a:r>
            <a:r>
              <a:rPr lang="en-US" sz="2400" b="1" dirty="0" smtClean="0"/>
              <a:t> (2/2)</a:t>
            </a:r>
            <a:endParaRPr lang="el-GR" sz="2400" dirty="0"/>
          </a:p>
        </p:txBody>
      </p:sp>
      <p:sp>
        <p:nvSpPr>
          <p:cNvPr id="3" name="2 - Θέση περιεχομένου"/>
          <p:cNvSpPr>
            <a:spLocks noGrp="1"/>
          </p:cNvSpPr>
          <p:nvPr>
            <p:ph sz="quarter" idx="1"/>
          </p:nvPr>
        </p:nvSpPr>
        <p:spPr>
          <a:xfrm>
            <a:off x="467544" y="1268761"/>
            <a:ext cx="8229600" cy="5017759"/>
          </a:xfrm>
        </p:spPr>
        <p:txBody>
          <a:bodyPr>
            <a:normAutofit fontScale="77500" lnSpcReduction="20000"/>
          </a:bodyPr>
          <a:lstStyle/>
          <a:p>
            <a:pPr algn="just"/>
            <a:r>
              <a:rPr lang="el-GR" dirty="0" smtClean="0"/>
              <a:t>Βεβαίως θα πρέπει να ερευνηθεί τι γίνεται σε περιπτώσεις όπου υπάρχουν στο κτήριο αλλά όχι στο κατά περίπτωση μεταβιβαζόμενο ακίνητο εμφανείς αυθαίρετες κατασκευές, οι οποίες ενδεχομένως το καθιστούν και επικίνδυνο για τη ζωή και την υγεία των ανθρώπων.</a:t>
            </a:r>
          </a:p>
          <a:p>
            <a:pPr algn="just"/>
            <a:r>
              <a:rPr lang="el-GR" dirty="0" smtClean="0"/>
              <a:t>Κατά μία άποψη σε αυτή την περίπτωση, εφόσον οι συγκεκριμένες αυθαίρετες κατασκευές είναι βέβαιο ότι διαπιστώνονται με ταχύ οπτικό έλεγχο και είναι εύκολο να καταγραφούν ως επικίνδυνες για τη ζωή και την υγεία των ανθρώπων που κατοικούν στο κτίριο δεν θα πρέπει να εκδοθεί βεβαίωση ούτε για το μεταβιβαζόμενο τμήμα του κτιρίου (αυτοτελή οριζόντια ή κάθετη ιδιοκτησία) έστω και εάν σε αυτή ειδικά δεν υπάρχουν πολεοδομικές παραβάσεις ή αυθαίρετες κατασκευές  ή χρήσεις.</a:t>
            </a:r>
          </a:p>
          <a:p>
            <a:pPr algn="just"/>
            <a:r>
              <a:rPr lang="el-GR" dirty="0" smtClean="0"/>
              <a:t>Διαφορετικά ο Μηχανικός θα πρέπει να γνωρίζει ότι αναλαμβάνει τον κίνδυνο, σε περίπτωση μελλοντικής πτώσης του κτίσματος λόγω αυθαιρέτων κατασκευών που είχε σαν αποτέλεσμα τη σωματική βλάβη ή τον θάνατο ανθρώπων ή εν γένει πρόκλησης ζημίας εκ του λόγου αυτού,  να θεωρηθεί υπεύθυνος, ως επιστήμονας τεχνικός, ο οποίος είχε λάβει γνώση, αναμίχθηκε και δεν προσπάθησε να αποτρέψει τον κίνδυνο που ήταν προφανής.</a:t>
            </a:r>
          </a:p>
          <a:p>
            <a:pPr algn="just">
              <a:buNone/>
              <a:defRPr/>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332656"/>
            <a:ext cx="7467600" cy="1024642"/>
          </a:xfrm>
        </p:spPr>
        <p:txBody>
          <a:bodyPr>
            <a:normAutofit/>
          </a:bodyPr>
          <a:lstStyle/>
          <a:p>
            <a:r>
              <a:rPr lang="el-GR" sz="1800" b="1" dirty="0" smtClean="0"/>
              <a:t>3</a:t>
            </a:r>
            <a:r>
              <a:rPr lang="el-GR" sz="1800" b="1" baseline="30000" dirty="0" smtClean="0"/>
              <a:t>η</a:t>
            </a:r>
            <a:r>
              <a:rPr lang="el-GR" sz="1800" b="1" dirty="0" smtClean="0"/>
              <a:t> ενότητα</a:t>
            </a:r>
            <a:r>
              <a:rPr lang="el-GR" sz="1800" dirty="0" smtClean="0"/>
              <a:t/>
            </a:r>
            <a:br>
              <a:rPr lang="el-GR" sz="1800" dirty="0" smtClean="0"/>
            </a:br>
            <a:r>
              <a:rPr lang="el-GR" sz="1800" b="1" dirty="0" smtClean="0"/>
              <a:t>Υπαγωγή στην παρ.2 του άρθρου </a:t>
            </a:r>
            <a:r>
              <a:rPr lang="el-GR" sz="1800" b="1" dirty="0" smtClean="0"/>
              <a:t>23</a:t>
            </a:r>
            <a:r>
              <a:rPr lang="en-US" sz="1800" b="1" dirty="0" smtClean="0"/>
              <a:t> (1/4 )</a:t>
            </a:r>
            <a:r>
              <a:rPr lang="el-GR" sz="1800" dirty="0" smtClean="0"/>
              <a:t/>
            </a:r>
            <a:br>
              <a:rPr lang="el-GR" sz="1800" dirty="0" smtClean="0"/>
            </a:br>
            <a:endParaRPr lang="el-GR" sz="1800" dirty="0">
              <a:latin typeface="Calibri" pitchFamily="34" charset="0"/>
            </a:endParaRPr>
          </a:p>
        </p:txBody>
      </p:sp>
      <p:sp>
        <p:nvSpPr>
          <p:cNvPr id="3" name="2 - Θέση περιεχομένου"/>
          <p:cNvSpPr>
            <a:spLocks noGrp="1"/>
          </p:cNvSpPr>
          <p:nvPr>
            <p:ph sz="quarter" idx="1"/>
          </p:nvPr>
        </p:nvSpPr>
        <p:spPr>
          <a:xfrm>
            <a:off x="457200" y="1142984"/>
            <a:ext cx="8043890" cy="5143536"/>
          </a:xfrm>
        </p:spPr>
        <p:txBody>
          <a:bodyPr>
            <a:normAutofit fontScale="92500" lnSpcReduction="10000"/>
          </a:bodyPr>
          <a:lstStyle/>
          <a:p>
            <a:pPr algn="just"/>
            <a:r>
              <a:rPr lang="el-GR" sz="1800" dirty="0" smtClean="0"/>
              <a:t>Ιδιαίτερη </a:t>
            </a:r>
            <a:r>
              <a:rPr lang="el-GR" sz="1800" dirty="0" smtClean="0"/>
              <a:t>σημασία για το έργο του Μηχανικού παρουσιάζει η αναφορά ότι η τυχόν ύπαρξη αυθαιρέτων κατασκευών εμπίπτει σε μια από τις εξαιρέσεις της παρ.2 του άρθρου. </a:t>
            </a:r>
          </a:p>
          <a:p>
            <a:pPr algn="just"/>
            <a:r>
              <a:rPr lang="el-GR" sz="1800" dirty="0" smtClean="0"/>
              <a:t>Ουσιαστικά δια της συγκεκριμένης δήλωση το έργο του Μηχανικού, είτε πριν την αυτοψία ή μετά την σχετική αυτοψία περιλαμβάνει και την διαπίστωση και βεβαίωση της υπαγωγής των αυθαιρέτων κατασκευών και χρήσεων σε μια από τις εξαιρέσεις της παρ.2.</a:t>
            </a:r>
          </a:p>
          <a:p>
            <a:pPr algn="just"/>
            <a:r>
              <a:rPr lang="el-GR" sz="1800" dirty="0" smtClean="0"/>
              <a:t>Ειδικότερα, εάν για παράδειγμα ο ιδιοκτήτης δηλώσει ότι το υπάρχον τμήμα αυθαίρετης κατασκευής (το οποίο διαπιστώθηκε από τον Μηχανικό κατά την αυτοψία) έχει νομιμοποιηθεί κατά την διαδικασία  του άρθρου 22 του ν. 1577/1985, ο Μηχανικός θα πρέπει να προβεί σε επανέλεγχο της προηγούμενης ρύθμισης και να διαπιστώσει ότι το πέραν της νόμιμης άδειας  αυθαίρετο κτίσμα  υφίσταται νομίμως, καθόσον σύμφωνα με τα έγγραφα που του επιδείχθηκαν έχει νομιμοποιηθεί κατά το άρθρο 22 του Γ.Ο.Κ.</a:t>
            </a:r>
          </a:p>
          <a:p>
            <a:pPr algn="just"/>
            <a:r>
              <a:rPr lang="el-GR" sz="1800" dirty="0" smtClean="0"/>
              <a:t>Βεβαίως, σύμφωνα με το πρότυπο της βεβαιώσεως, δεν απαιτείται η καταγραφή σ’ αυτή όλων αυτών των στοιχείων (νομιμοποιητικά έγγραφα, ημερομηνίες κ.α.).  Συνάγεται όμως ότι ο Μηχανικός φέρει την ευθύνη ελέγχου αυτών, καθώς στην τελική βεβαίωσή του επιβεβαιώνει την περίπτωση εξαίρεσης από την υπαγωγή στη ρύθμιση του άρθρου 23. </a:t>
            </a:r>
            <a:endParaRPr lang="el-GR" sz="1800" dirty="0" smtClean="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357166"/>
            <a:ext cx="7467600" cy="1071570"/>
          </a:xfrm>
        </p:spPr>
        <p:txBody>
          <a:bodyPr>
            <a:normAutofit/>
          </a:bodyPr>
          <a:lstStyle/>
          <a:p>
            <a:pPr>
              <a:defRPr/>
            </a:pPr>
            <a:r>
              <a:rPr lang="el-GR" sz="1800" b="1" dirty="0" smtClean="0"/>
              <a:t>3</a:t>
            </a:r>
            <a:r>
              <a:rPr lang="el-GR" sz="1800" b="1" baseline="30000" dirty="0" smtClean="0"/>
              <a:t>η</a:t>
            </a:r>
            <a:r>
              <a:rPr lang="el-GR" sz="1800" b="1" dirty="0" smtClean="0"/>
              <a:t> ενότητα</a:t>
            </a:r>
            <a:r>
              <a:rPr lang="el-GR" sz="1800" dirty="0" smtClean="0"/>
              <a:t/>
            </a:r>
            <a:br>
              <a:rPr lang="el-GR" sz="1800" dirty="0" smtClean="0"/>
            </a:br>
            <a:r>
              <a:rPr lang="el-GR" sz="1800" b="1" dirty="0" smtClean="0"/>
              <a:t>Υπαγωγή στην παρ.2 του άρθρου 23</a:t>
            </a:r>
            <a:r>
              <a:rPr lang="en-US" sz="1800" b="1" dirty="0" smtClean="0"/>
              <a:t> </a:t>
            </a:r>
            <a:r>
              <a:rPr lang="en-US" sz="1800" b="1" dirty="0" smtClean="0"/>
              <a:t>(2/4 </a:t>
            </a:r>
            <a:r>
              <a:rPr lang="en-US" sz="1800" b="1" dirty="0" smtClean="0"/>
              <a:t>)</a:t>
            </a:r>
            <a:r>
              <a:rPr lang="el-GR" sz="1800" dirty="0" smtClean="0"/>
              <a:t/>
            </a:r>
            <a:br>
              <a:rPr lang="el-GR" sz="1800" dirty="0" smtClean="0"/>
            </a:br>
            <a:endParaRPr lang="el-GR" sz="1800" dirty="0">
              <a:latin typeface="Calibri" pitchFamily="34" charset="0"/>
            </a:endParaRPr>
          </a:p>
        </p:txBody>
      </p:sp>
      <p:sp>
        <p:nvSpPr>
          <p:cNvPr id="5" name="2 - Θέση περιεχομένου"/>
          <p:cNvSpPr>
            <a:spLocks noGrp="1"/>
          </p:cNvSpPr>
          <p:nvPr>
            <p:ph sz="quarter" idx="1"/>
          </p:nvPr>
        </p:nvSpPr>
        <p:spPr>
          <a:xfrm>
            <a:off x="467544" y="1412776"/>
            <a:ext cx="7848872" cy="4896544"/>
          </a:xfrm>
        </p:spPr>
        <p:txBody>
          <a:bodyPr>
            <a:normAutofit fontScale="92500" lnSpcReduction="10000"/>
          </a:bodyPr>
          <a:lstStyle/>
          <a:p>
            <a:pPr algn="just"/>
            <a:r>
              <a:rPr lang="el-GR" sz="1800" dirty="0" smtClean="0"/>
              <a:t>Ιδιαίτερη προσοχή θα πρέπει να επιδεικνύεται κυρίως στις περιπτώσεις προηγούμενης υπαγωγής  κατά τις διατάξεις του ν. 3775/2009 (Α' 122) ή του ν. 3843/2010 (Α' 62). ή των προϋφιστάμενων του 1955 κτιρίων</a:t>
            </a:r>
            <a:r>
              <a:rPr lang="el-GR" sz="1800" dirty="0" smtClean="0"/>
              <a:t>.</a:t>
            </a:r>
            <a:endParaRPr lang="en-US" sz="1800" dirty="0" smtClean="0"/>
          </a:p>
          <a:p>
            <a:pPr algn="just"/>
            <a:endParaRPr lang="en-US" sz="1800" u="sng" dirty="0" smtClean="0"/>
          </a:p>
          <a:p>
            <a:pPr algn="just"/>
            <a:r>
              <a:rPr lang="el-GR" sz="1800" u="sng" dirty="0" smtClean="0"/>
              <a:t>Α</a:t>
            </a:r>
            <a:r>
              <a:rPr lang="el-GR" sz="1800" u="sng" dirty="0" smtClean="0"/>
              <a:t>) περίπτωση ν. 3775/2009 (Α' 122) ή του ν. 3843/2010 (Α' 62).</a:t>
            </a:r>
            <a:r>
              <a:rPr lang="el-GR" sz="1800" dirty="0" smtClean="0"/>
              <a:t> </a:t>
            </a:r>
          </a:p>
          <a:p>
            <a:pPr algn="just">
              <a:buNone/>
            </a:pPr>
            <a:r>
              <a:rPr lang="el-GR" sz="1800" dirty="0" smtClean="0"/>
              <a:t>    Κατά </a:t>
            </a:r>
            <a:r>
              <a:rPr lang="el-GR" sz="1800" dirty="0" smtClean="0"/>
              <a:t>την διαδικασία των συγκεκριμένων διατάξεων δεν προβλεπόταν ευθέως από το νόμο η διενέργεια αυτοψίας από το Μηχανικό για τον έλεγχο και την καταγραφή,  παρά η δήλωση του ιδιοκτήτη και η τεχνική έκθεση Μηχανικού βασιζόμενη στα στοιχεία και τις αναφορές επί των σχεδίων που δίδονταν από τον εντολέα. Προφανώς, ενδέχεται, σε ελάχιστες θέλουμε να πιστεύουμε περιπτώσεις, η αναγραφή των στοιχείων κατά τη δήλωση για υπαγωγή (τα οποία προέρχονται από έγγραφα προηγούμενης νομιμοποίησης)  να μην συμφωνεί με τα πραγματικά στοιχεία αυθαιρέτων κτισμάτων που διαπιστώνονται με την νέα αυτοψία. Σε αυτή την περίπτωση, λαμβάνοντας υπόψη ότι για πρώτη φορά θεσπίζεται μια ειδική αντικειμενική ευθύνη του Μηχανικού που συντάσσει την σχετική βεβαίωση θα πρέπει να ενημερώνεται  ιδιοκτήτης για την πραγματική κατάσταση του ακινήτου.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605</TotalTime>
  <Words>2650</Words>
  <Application>Microsoft Office PowerPoint</Application>
  <PresentationFormat>Προβολή στην οθόνη (4:3)</PresentationFormat>
  <Paragraphs>119</Paragraphs>
  <Slides>23</Slides>
  <Notes>1</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0</vt:i4>
      </vt:variant>
      <vt:variant>
        <vt:lpstr>Τίτλοι διαφανειών</vt:lpstr>
      </vt:variant>
      <vt:variant>
        <vt:i4>23</vt:i4>
      </vt:variant>
    </vt:vector>
  </HeadingPairs>
  <TitlesOfParts>
    <vt:vector size="24" baseType="lpstr">
      <vt:lpstr>Oriel</vt:lpstr>
      <vt:lpstr>          Σημειωσεις Μαθηματος:   Aυθαιρετη δομηση ΒΕΒΑΙΩΣΗ ΜΗΧΑΝΙΚΟΥ         Κων/νος Καρατσωλης  Δικηγορος. Νομικος Συνεργατης Τ.Ε.Ε      </vt:lpstr>
      <vt:lpstr>    η Βεβαιωση. παρ.4 αρθρο 23 </vt:lpstr>
      <vt:lpstr>        η βεβαιωση υπο το πρισμα της διαταξησ του ν.4014/2011 </vt:lpstr>
      <vt:lpstr>       οι ενοτητες  της εισηγησησ</vt:lpstr>
      <vt:lpstr>          1η ενότητα : Στοιχεία του ακινήτου/ Ημερομηνία αυτοψίας/ Στοιχεία Μηχανικού/ Δήλωση ιδιοκτήτη. </vt:lpstr>
      <vt:lpstr>                                  2η Ενότητα        Κτίριο : Ακίνητο /αυτοτελή οριζόντια κάθετη                                   ιδιοκτησία (1/2) </vt:lpstr>
      <vt:lpstr>         2η Ενότητα Κτίριο : Ακίνητο /αυτοτελή οριζόντια ή κάθετη ιδιοκτησία (2/2)</vt:lpstr>
      <vt:lpstr>3η ενότητα Υπαγωγή στην παρ.2 του άρθρου 23 (1/4 ) </vt:lpstr>
      <vt:lpstr>3η ενότητα Υπαγωγή στην παρ.2 του άρθρου 23 (2/4 ) </vt:lpstr>
      <vt:lpstr>3η ενότητα Υπαγωγή στην παρ.2 του άρθρου 23 (3/ 4) </vt:lpstr>
      <vt:lpstr>3η ενότητα Υπαγωγή στην παρ.2 του άρθρου 23 (4/4) </vt:lpstr>
      <vt:lpstr>4η ενότητα Η παρ.3 του άρθρου 23 </vt:lpstr>
      <vt:lpstr>4η ενότητα Η παρ.3 του άρθρου 23 </vt:lpstr>
      <vt:lpstr>4η ενότητα Η παρ.3 του άρθρου 23 </vt:lpstr>
      <vt:lpstr>4η ενότητα Η παρ.3 του άρθρου 23 </vt:lpstr>
      <vt:lpstr>        4η ενότητα Η παρ.3 του άρθρου 23 </vt:lpstr>
      <vt:lpstr>        4η ενότητα Η παρ.3 του άρθρου 23 </vt:lpstr>
      <vt:lpstr>  4η ενότητα  Η παρ.3 του άρθρου 23 </vt:lpstr>
      <vt:lpstr>     4η ενότητα Η παρ.3 του άρθρου 23 </vt:lpstr>
      <vt:lpstr>     5η Ενότητα Ευθύνες Μηχανικών. </vt:lpstr>
      <vt:lpstr>5η Ενότητα Ευθύνες Μηχανικών. </vt:lpstr>
      <vt:lpstr>        5η Ενότητα Ευθύνες Μηχανικών. </vt:lpstr>
      <vt:lpstr>Διαφάνεια 23</vt:lpstr>
    </vt:vector>
  </TitlesOfParts>
  <Company>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την οικοδομή των εγκυκλίων σε ένα ορθό πλαίσιο συνταγματικών αξιών.    Κων/νος Καρατσώλης  Δικηγόρος  Νομικός Συνεργάτης Τ.Ε.Ε</dc:title>
  <dc:creator>Κωνσταντίνος</dc:creator>
  <cp:lastModifiedBy>user</cp:lastModifiedBy>
  <cp:revision>56</cp:revision>
  <dcterms:created xsi:type="dcterms:W3CDTF">2010-03-11T23:57:25Z</dcterms:created>
  <dcterms:modified xsi:type="dcterms:W3CDTF">2011-10-12T15:00:22Z</dcterms:modified>
</cp:coreProperties>
</file>