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333" r:id="rId2"/>
    <p:sldId id="330" r:id="rId3"/>
    <p:sldId id="336" r:id="rId4"/>
    <p:sldId id="337" r:id="rId5"/>
    <p:sldId id="338" r:id="rId6"/>
    <p:sldId id="340" r:id="rId7"/>
    <p:sldId id="339" r:id="rId8"/>
    <p:sldId id="341" r:id="rId9"/>
    <p:sldId id="342" r:id="rId10"/>
    <p:sldId id="343" r:id="rId11"/>
    <p:sldId id="345" r:id="rId12"/>
    <p:sldId id="347" r:id="rId13"/>
    <p:sldId id="348" r:id="rId14"/>
    <p:sldId id="335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9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3218" autoAdjust="0"/>
  </p:normalViewPr>
  <p:slideViewPr>
    <p:cSldViewPr>
      <p:cViewPr>
        <p:scale>
          <a:sx n="75" d="100"/>
          <a:sy n="75" d="100"/>
        </p:scale>
        <p:origin x="-2664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E9BAD-37BA-4211-ADEF-A0501DD4AEF7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18F78-DC99-4D81-9A1A-5BEA80218D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24930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5" name="Υπότιτλο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1" name="Θέση ημερομηνίας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Θέση εικόνας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Θέση τίτλου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1" name="Θέση κειμένου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Θέση ημερομηνίας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63AC722-7C67-4AD2-A6FB-20BFFD0C44B4}" type="datetimeFigureOut">
              <a:rPr lang="el-GR" smtClean="0"/>
              <a:pPr/>
              <a:t>25/2/2020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ACD79C6-5C56-44EC-9815-2E60063014F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640960" cy="6192688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/>
              <a:t>υποχρεωσεισ</a:t>
            </a:r>
            <a:r>
              <a:rPr lang="el-GR" dirty="0" smtClean="0"/>
              <a:t> </a:t>
            </a:r>
            <a:r>
              <a:rPr lang="el-GR" dirty="0" err="1" smtClean="0"/>
              <a:t>εργοδοτων</a:t>
            </a:r>
            <a:r>
              <a:rPr lang="el-GR" dirty="0" smtClean="0"/>
              <a:t> για το </a:t>
            </a:r>
            <a:r>
              <a:rPr lang="el-GR" dirty="0" err="1" smtClean="0"/>
              <a:t>απασχολουμενο</a:t>
            </a:r>
            <a:r>
              <a:rPr lang="el-GR" dirty="0" smtClean="0"/>
              <a:t> </a:t>
            </a:r>
            <a:r>
              <a:rPr lang="el-GR" dirty="0" err="1" smtClean="0"/>
              <a:t>προσωπικο</a:t>
            </a:r>
            <a:r>
              <a:rPr lang="el-GR" dirty="0" smtClean="0"/>
              <a:t> </a:t>
            </a:r>
            <a:r>
              <a:rPr lang="el-GR" dirty="0" err="1" smtClean="0"/>
              <a:t>επι</a:t>
            </a:r>
            <a:r>
              <a:rPr lang="el-GR" dirty="0" smtClean="0"/>
              <a:t> </a:t>
            </a:r>
            <a:r>
              <a:rPr lang="el-GR" dirty="0" err="1" smtClean="0"/>
              <a:t>εκτελεσησ</a:t>
            </a:r>
            <a:r>
              <a:rPr lang="el-GR" dirty="0" smtClean="0"/>
              <a:t> </a:t>
            </a:r>
            <a:r>
              <a:rPr lang="el-GR" dirty="0" err="1" smtClean="0"/>
              <a:t>οικοδομικησ</a:t>
            </a:r>
            <a:r>
              <a:rPr lang="el-GR" dirty="0" smtClean="0"/>
              <a:t> </a:t>
            </a:r>
            <a:r>
              <a:rPr lang="el-GR" dirty="0" err="1" smtClean="0"/>
              <a:t>εργασιασ</a:t>
            </a:r>
            <a:r>
              <a:rPr lang="el-GR" dirty="0" smtClean="0"/>
              <a:t> ή </a:t>
            </a:r>
            <a:r>
              <a:rPr lang="el-GR" dirty="0" err="1" smtClean="0"/>
              <a:t>τεχνικου</a:t>
            </a:r>
            <a:r>
              <a:rPr lang="el-GR" dirty="0" smtClean="0"/>
              <a:t> </a:t>
            </a:r>
            <a:r>
              <a:rPr lang="el-GR" dirty="0" err="1" smtClean="0"/>
              <a:t>εργου</a:t>
            </a:r>
            <a:r>
              <a:rPr lang="el-GR" b="1" dirty="0"/>
              <a:t/>
            </a:r>
            <a:br>
              <a:rPr lang="el-GR" b="1" dirty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sz="3600" dirty="0" err="1" smtClean="0">
                <a:solidFill>
                  <a:schemeClr val="tx1"/>
                </a:solidFill>
              </a:rPr>
              <a:t>Μπισκα</a:t>
            </a:r>
            <a:r>
              <a:rPr lang="el-GR" sz="3600" dirty="0" smtClean="0">
                <a:solidFill>
                  <a:schemeClr val="tx1"/>
                </a:solidFill>
              </a:rPr>
              <a:t> </a:t>
            </a:r>
            <a:r>
              <a:rPr lang="el-GR" sz="3600" dirty="0" err="1" smtClean="0">
                <a:solidFill>
                  <a:schemeClr val="tx1"/>
                </a:solidFill>
              </a:rPr>
              <a:t>Αντιγονη</a:t>
            </a:r>
            <a:r>
              <a:rPr lang="el-GR" sz="3600" dirty="0" smtClean="0">
                <a:solidFill>
                  <a:schemeClr val="tx1"/>
                </a:solidFill>
              </a:rPr>
              <a:t/>
            </a:r>
            <a:br>
              <a:rPr lang="el-GR" sz="3600" dirty="0" smtClean="0">
                <a:solidFill>
                  <a:schemeClr val="tx1"/>
                </a:solidFill>
              </a:rPr>
            </a:br>
            <a:r>
              <a:rPr lang="el-GR" sz="2200" dirty="0" smtClean="0">
                <a:solidFill>
                  <a:schemeClr val="tx1"/>
                </a:solidFill>
              </a:rPr>
              <a:t>Δρ. </a:t>
            </a:r>
            <a:r>
              <a:rPr lang="el-GR" sz="2200" dirty="0" err="1" smtClean="0">
                <a:solidFill>
                  <a:schemeClr val="tx1"/>
                </a:solidFill>
              </a:rPr>
              <a:t>Πολιτικοσ</a:t>
            </a:r>
            <a:r>
              <a:rPr lang="el-GR" sz="2200" dirty="0" smtClean="0">
                <a:solidFill>
                  <a:schemeClr val="tx1"/>
                </a:solidFill>
              </a:rPr>
              <a:t> </a:t>
            </a:r>
            <a:r>
              <a:rPr lang="el-GR" sz="2200" dirty="0" err="1" smtClean="0">
                <a:solidFill>
                  <a:schemeClr val="tx1"/>
                </a:solidFill>
              </a:rPr>
              <a:t>Μηχανικοσ</a:t>
            </a:r>
            <a:r>
              <a:rPr lang="el-GR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smtClean="0">
                <a:solidFill>
                  <a:schemeClr val="tx1"/>
                </a:solidFill>
              </a:rPr>
              <a:t>MSc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l-GR" sz="2200" dirty="0" smtClean="0">
                <a:solidFill>
                  <a:schemeClr val="tx1"/>
                </a:solidFill>
              </a:rPr>
              <a:t/>
            </a:r>
            <a:br>
              <a:rPr lang="el-GR" sz="2200" dirty="0" smtClean="0">
                <a:solidFill>
                  <a:schemeClr val="tx1"/>
                </a:solidFill>
              </a:rPr>
            </a:br>
            <a:r>
              <a:rPr lang="el-GR" sz="2200" dirty="0" err="1" smtClean="0">
                <a:solidFill>
                  <a:schemeClr val="tx1"/>
                </a:solidFill>
              </a:rPr>
              <a:t>Προϊσταμενη</a:t>
            </a:r>
            <a:r>
              <a:rPr lang="el-GR" sz="2200" dirty="0" smtClean="0">
                <a:solidFill>
                  <a:schemeClr val="tx1"/>
                </a:solidFill>
              </a:rPr>
              <a:t> </a:t>
            </a:r>
            <a:r>
              <a:rPr lang="el-GR" sz="2200" dirty="0" err="1" smtClean="0">
                <a:solidFill>
                  <a:schemeClr val="tx1"/>
                </a:solidFill>
              </a:rPr>
              <a:t>Τμηματοσ</a:t>
            </a:r>
            <a:r>
              <a:rPr lang="el-GR" sz="2200" dirty="0" smtClean="0">
                <a:solidFill>
                  <a:schemeClr val="tx1"/>
                </a:solidFill>
              </a:rPr>
              <a:t> </a:t>
            </a:r>
            <a:r>
              <a:rPr lang="el-GR" sz="2200" dirty="0" err="1" smtClean="0">
                <a:solidFill>
                  <a:schemeClr val="tx1"/>
                </a:solidFill>
              </a:rPr>
              <a:t>Συντονισμου</a:t>
            </a:r>
            <a:r>
              <a:rPr lang="el-GR" sz="2200" dirty="0" smtClean="0">
                <a:solidFill>
                  <a:schemeClr val="tx1"/>
                </a:solidFill>
              </a:rPr>
              <a:t> </a:t>
            </a:r>
            <a:br>
              <a:rPr lang="el-GR" sz="2200" dirty="0" smtClean="0">
                <a:solidFill>
                  <a:schemeClr val="tx1"/>
                </a:solidFill>
              </a:rPr>
            </a:br>
            <a:r>
              <a:rPr lang="el-GR" sz="2200" dirty="0" err="1" smtClean="0">
                <a:solidFill>
                  <a:schemeClr val="tx1"/>
                </a:solidFill>
              </a:rPr>
              <a:t>Επιθεωρησησ</a:t>
            </a:r>
            <a:r>
              <a:rPr lang="el-GR" sz="2200" dirty="0" smtClean="0">
                <a:solidFill>
                  <a:schemeClr val="tx1"/>
                </a:solidFill>
              </a:rPr>
              <a:t> </a:t>
            </a:r>
            <a:r>
              <a:rPr lang="el-GR" sz="2200" dirty="0" err="1" smtClean="0">
                <a:solidFill>
                  <a:schemeClr val="tx1"/>
                </a:solidFill>
              </a:rPr>
              <a:t>Ασφαλειασ</a:t>
            </a:r>
            <a:r>
              <a:rPr lang="el-GR" sz="2200" dirty="0" smtClean="0">
                <a:solidFill>
                  <a:schemeClr val="tx1"/>
                </a:solidFill>
              </a:rPr>
              <a:t> και </a:t>
            </a:r>
            <a:r>
              <a:rPr lang="el-GR" sz="2200" dirty="0" err="1" smtClean="0">
                <a:solidFill>
                  <a:schemeClr val="tx1"/>
                </a:solidFill>
              </a:rPr>
              <a:t>Υγειασ</a:t>
            </a:r>
            <a:r>
              <a:rPr lang="el-GR" sz="2200" dirty="0" smtClean="0">
                <a:solidFill>
                  <a:schemeClr val="tx1"/>
                </a:solidFill>
              </a:rPr>
              <a:t> στην </a:t>
            </a:r>
            <a:r>
              <a:rPr lang="el-GR" sz="2200" dirty="0" err="1" smtClean="0">
                <a:solidFill>
                  <a:schemeClr val="tx1"/>
                </a:solidFill>
              </a:rPr>
              <a:t>Εργασια</a:t>
            </a:r>
            <a:r>
              <a:rPr lang="el-GR" sz="2200" dirty="0" smtClean="0">
                <a:solidFill>
                  <a:schemeClr val="tx1"/>
                </a:solidFill>
              </a:rPr>
              <a:t> </a:t>
            </a:r>
            <a:br>
              <a:rPr lang="el-GR" sz="2200" dirty="0" smtClean="0">
                <a:solidFill>
                  <a:schemeClr val="tx1"/>
                </a:solidFill>
              </a:rPr>
            </a:br>
            <a:r>
              <a:rPr lang="el-GR" sz="2200" dirty="0" err="1" smtClean="0">
                <a:solidFill>
                  <a:schemeClr val="tx1"/>
                </a:solidFill>
              </a:rPr>
              <a:t>Θεσσαλιασ</a:t>
            </a:r>
            <a:r>
              <a:rPr lang="el-GR" sz="2200" dirty="0" smtClean="0">
                <a:solidFill>
                  <a:schemeClr val="tx1"/>
                </a:solidFill>
              </a:rPr>
              <a:t>-</a:t>
            </a:r>
            <a:r>
              <a:rPr lang="el-GR" sz="2200" dirty="0" err="1" smtClean="0">
                <a:solidFill>
                  <a:schemeClr val="tx1"/>
                </a:solidFill>
              </a:rPr>
              <a:t>Στερεασ</a:t>
            </a:r>
            <a:r>
              <a:rPr lang="el-GR" sz="2200" dirty="0" smtClean="0">
                <a:solidFill>
                  <a:schemeClr val="tx1"/>
                </a:solidFill>
              </a:rPr>
              <a:t> </a:t>
            </a:r>
            <a:r>
              <a:rPr lang="el-GR" sz="2200" dirty="0" err="1" smtClean="0">
                <a:solidFill>
                  <a:schemeClr val="tx1"/>
                </a:solidFill>
              </a:rPr>
              <a:t>Ελλαδασ</a:t>
            </a:r>
            <a:r>
              <a:rPr lang="el-GR" sz="2200" dirty="0" smtClean="0">
                <a:solidFill>
                  <a:schemeClr val="tx1"/>
                </a:solidFill>
              </a:rPr>
              <a:t/>
            </a:r>
            <a:br>
              <a:rPr lang="el-GR" sz="2200" dirty="0" smtClean="0">
                <a:solidFill>
                  <a:schemeClr val="tx1"/>
                </a:solidFill>
              </a:rPr>
            </a:br>
            <a:endParaRPr lang="el-GR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965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179512" y="2132856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endParaRPr lang="el-GR" sz="2400" b="1" u="sng" dirty="0" smtClean="0"/>
          </a:p>
          <a:p>
            <a:pPr lvl="0">
              <a:buBlip>
                <a:blip r:embed="rId2"/>
              </a:buBlip>
            </a:pPr>
            <a:endParaRPr lang="el-GR" sz="2400" dirty="0"/>
          </a:p>
        </p:txBody>
      </p:sp>
      <p:sp>
        <p:nvSpPr>
          <p:cNvPr id="12" name="11 - Οριζόντιος πάπυρος"/>
          <p:cNvSpPr/>
          <p:nvPr/>
        </p:nvSpPr>
        <p:spPr>
          <a:xfrm>
            <a:off x="395536" y="0"/>
            <a:ext cx="8568952" cy="148478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755576" y="260648"/>
            <a:ext cx="7524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Τήρηση ΒΗΔΑΠ</a:t>
            </a:r>
          </a:p>
          <a:p>
            <a:pPr algn="ctr"/>
            <a:endParaRPr lang="el-GR" sz="32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539552" y="2060848"/>
            <a:ext cx="799288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400" b="1" u="sng" dirty="0" smtClean="0"/>
              <a:t>Τηρείται στον τόπο εκτέλεσης του έργου</a:t>
            </a:r>
          </a:p>
          <a:p>
            <a:pPr>
              <a:buBlip>
                <a:blip r:embed="rId2"/>
              </a:buBlip>
            </a:pPr>
            <a:endParaRPr lang="el-GR" b="1" u="sng" dirty="0" smtClean="0"/>
          </a:p>
          <a:p>
            <a:pPr>
              <a:buBlip>
                <a:blip r:embed="rId2"/>
              </a:buBlip>
            </a:pPr>
            <a:r>
              <a:rPr lang="el-GR" sz="2400" dirty="0" smtClean="0"/>
              <a:t>Οι εργοδότες -ιδιοκτήτες δεν υποχρεούνται να τηρούν ΒΗΔΑΠ σε μικροεπισκευές των κατοικιών τους, όταν δεν απαιτείται άδεια οικοδομικών εργασιών και εφόσον δεν απασχολούν περισσότερους των δύο εργαζομένων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179512" y="2132856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endParaRPr lang="el-GR" sz="2400" b="1" u="sng" dirty="0" smtClean="0"/>
          </a:p>
          <a:p>
            <a:pPr lvl="0">
              <a:buBlip>
                <a:blip r:embed="rId2"/>
              </a:buBlip>
            </a:pPr>
            <a:endParaRPr lang="el-GR" sz="2400" dirty="0"/>
          </a:p>
        </p:txBody>
      </p:sp>
      <p:sp>
        <p:nvSpPr>
          <p:cNvPr id="12" name="11 - Οριζόντιος πάπυρος"/>
          <p:cNvSpPr/>
          <p:nvPr/>
        </p:nvSpPr>
        <p:spPr>
          <a:xfrm>
            <a:off x="395536" y="0"/>
            <a:ext cx="8568952" cy="12687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755576" y="260648"/>
            <a:ext cx="7524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Διοικητικές κυρώσεις </a:t>
            </a:r>
          </a:p>
        </p:txBody>
      </p:sp>
      <p:grpSp>
        <p:nvGrpSpPr>
          <p:cNvPr id="7" name="6 - Ομάδα"/>
          <p:cNvGrpSpPr/>
          <p:nvPr/>
        </p:nvGrpSpPr>
        <p:grpSpPr>
          <a:xfrm>
            <a:off x="179512" y="1196752"/>
            <a:ext cx="4104457" cy="2664296"/>
            <a:chOff x="448277" y="-258315"/>
            <a:chExt cx="3455640" cy="2405440"/>
          </a:xfrm>
          <a:scene3d>
            <a:camera prst="orthographicFront"/>
            <a:lightRig rig="flat" dir="t"/>
          </a:scene3d>
        </p:grpSpPr>
        <p:sp>
          <p:nvSpPr>
            <p:cNvPr id="8" name="7 - Ορθογώνιο"/>
            <p:cNvSpPr/>
            <p:nvPr/>
          </p:nvSpPr>
          <p:spPr>
            <a:xfrm>
              <a:off x="448277" y="-128291"/>
              <a:ext cx="3455640" cy="2203408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8 - Ορθογώνιο"/>
            <p:cNvSpPr/>
            <p:nvPr/>
          </p:nvSpPr>
          <p:spPr>
            <a:xfrm>
              <a:off x="576208" y="-258315"/>
              <a:ext cx="3039676" cy="240544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b="1" kern="1200" dirty="0" smtClean="0"/>
                <a:t>Μη </a:t>
              </a:r>
              <a:r>
                <a:rPr lang="el-GR" b="1" kern="1200" dirty="0"/>
                <a:t>αναγγελία </a:t>
              </a:r>
              <a:r>
                <a:rPr lang="el-GR" b="1" kern="1200" dirty="0" smtClean="0"/>
                <a:t>απασχολούμενου προσωπικού στην εκτέλεση οικοδομικής εργασίας ή τεχνικού έργου πριν την έναρξη της ημερήσιας απασχόλησής του</a:t>
              </a:r>
            </a:p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400" kern="1200" dirty="0" smtClean="0"/>
                <a:t>(άρθρου </a:t>
              </a:r>
              <a:r>
                <a:rPr lang="el-GR" sz="1400" kern="1200" dirty="0"/>
                <a:t>5 του Ν. 4554/2018, όπως τροποποιήθηκε με το άρθρο 65 του Ν. </a:t>
              </a:r>
              <a:r>
                <a:rPr lang="el-GR" sz="1400" kern="1200" dirty="0" smtClean="0"/>
                <a:t>4635/2019)</a:t>
              </a:r>
              <a:endParaRPr lang="el-GR" sz="1400" kern="1200" dirty="0"/>
            </a:p>
          </p:txBody>
        </p:sp>
      </p:grpSp>
      <p:grpSp>
        <p:nvGrpSpPr>
          <p:cNvPr id="10" name="9 - Ομάδα"/>
          <p:cNvGrpSpPr/>
          <p:nvPr/>
        </p:nvGrpSpPr>
        <p:grpSpPr>
          <a:xfrm>
            <a:off x="4427984" y="1196752"/>
            <a:ext cx="4572000" cy="2592288"/>
            <a:chOff x="4249482" y="-142283"/>
            <a:chExt cx="3863802" cy="2217400"/>
          </a:xfrm>
          <a:scene3d>
            <a:camera prst="orthographicFront"/>
            <a:lightRig rig="flat" dir="t"/>
          </a:scene3d>
        </p:grpSpPr>
        <p:sp>
          <p:nvSpPr>
            <p:cNvPr id="11" name="10 - Ορθογώνιο"/>
            <p:cNvSpPr/>
            <p:nvPr/>
          </p:nvSpPr>
          <p:spPr>
            <a:xfrm>
              <a:off x="4249482" y="1733"/>
              <a:ext cx="3863802" cy="2073384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" name="14 - Ορθογώνιο"/>
            <p:cNvSpPr/>
            <p:nvPr/>
          </p:nvSpPr>
          <p:spPr>
            <a:xfrm>
              <a:off x="4249482" y="-142283"/>
              <a:ext cx="3863802" cy="20733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b="1" kern="1200" dirty="0" smtClean="0"/>
                <a:t>Μη τήρηση </a:t>
              </a:r>
              <a:r>
                <a:rPr lang="el-GR" b="1" kern="1200" dirty="0"/>
                <a:t>αναγγελίας </a:t>
              </a:r>
              <a:r>
                <a:rPr lang="el-GR" b="1" kern="1200" dirty="0" smtClean="0"/>
                <a:t>στον </a:t>
              </a:r>
              <a:r>
                <a:rPr lang="el-GR" b="1" kern="1200" dirty="0"/>
                <a:t>τόπο εκτέλεσης του έργου ή </a:t>
              </a:r>
              <a:r>
                <a:rPr lang="el-GR" b="1" kern="1200" dirty="0" smtClean="0"/>
                <a:t>μη επίδειξη </a:t>
              </a:r>
              <a:r>
                <a:rPr lang="el-GR" b="1" kern="1200" dirty="0"/>
                <a:t>για οποιονδήποτε </a:t>
              </a:r>
              <a:r>
                <a:rPr lang="el-GR" b="1" kern="1200" dirty="0" smtClean="0"/>
                <a:t>λόγο </a:t>
              </a:r>
              <a:r>
                <a:rPr lang="el-GR" b="1" kern="1200" dirty="0"/>
                <a:t>στα αρμόδια όργανα </a:t>
              </a:r>
              <a:r>
                <a:rPr lang="el-GR" b="1" kern="1200" dirty="0" smtClean="0"/>
                <a:t>ελέγχου του αντιγράφου του </a:t>
              </a:r>
              <a:r>
                <a:rPr lang="el-GR" b="1" kern="1200" dirty="0"/>
                <a:t>εντύπου της </a:t>
              </a:r>
              <a:r>
                <a:rPr lang="el-GR" b="1" kern="1200" dirty="0" smtClean="0"/>
                <a:t>αναγγελίας </a:t>
              </a:r>
              <a:r>
                <a:rPr lang="el-GR" b="1" kern="1200" dirty="0"/>
                <a:t>για κάθε ημέρα απασχόλησης του </a:t>
              </a:r>
              <a:r>
                <a:rPr lang="el-GR" b="1" kern="1200" dirty="0" smtClean="0"/>
                <a:t>προσωπικού </a:t>
              </a:r>
            </a:p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400" kern="1200" dirty="0" smtClean="0"/>
                <a:t>(άρθρο </a:t>
              </a:r>
              <a:r>
                <a:rPr lang="el-GR" sz="1400" kern="1200" dirty="0"/>
                <a:t>24 του Ν. </a:t>
              </a:r>
              <a:r>
                <a:rPr lang="el-GR" sz="1400" kern="1200" dirty="0" smtClean="0"/>
                <a:t>3996/2011)</a:t>
              </a:r>
              <a:endParaRPr lang="el-GR" sz="1400" kern="1200" dirty="0"/>
            </a:p>
          </p:txBody>
        </p:sp>
      </p:grpSp>
      <p:grpSp>
        <p:nvGrpSpPr>
          <p:cNvPr id="16" name="15 - Ομάδα"/>
          <p:cNvGrpSpPr/>
          <p:nvPr/>
        </p:nvGrpSpPr>
        <p:grpSpPr>
          <a:xfrm>
            <a:off x="1907704" y="4005064"/>
            <a:ext cx="5256584" cy="2304256"/>
            <a:chOff x="2348879" y="2420682"/>
            <a:chExt cx="3455640" cy="2073384"/>
          </a:xfrm>
          <a:scene3d>
            <a:camera prst="orthographicFront"/>
            <a:lightRig rig="flat" dir="t"/>
          </a:scene3d>
        </p:grpSpPr>
        <p:sp>
          <p:nvSpPr>
            <p:cNvPr id="17" name="16 - Ορθογώνιο"/>
            <p:cNvSpPr/>
            <p:nvPr/>
          </p:nvSpPr>
          <p:spPr>
            <a:xfrm>
              <a:off x="2348879" y="2420682"/>
              <a:ext cx="3455640" cy="2073384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17 - Ορθογώνιο"/>
            <p:cNvSpPr/>
            <p:nvPr/>
          </p:nvSpPr>
          <p:spPr>
            <a:xfrm>
              <a:off x="2348879" y="2420682"/>
              <a:ext cx="3455640" cy="20733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b="1" kern="1200" dirty="0" smtClean="0"/>
                <a:t>Μη τήρηση ή μη επίδειξη του ΒΗΔΑΠ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kern="1200" dirty="0" smtClean="0"/>
                <a:t>«Βιβλίου  Ημερησίων </a:t>
              </a:r>
              <a:r>
                <a:rPr lang="el-GR" sz="2000" kern="1200" dirty="0"/>
                <a:t>Δελτίων Απασχολούμενου Προσωπικού στην εκτέλεση οικοδομικών και τεχνικών έργων</a:t>
              </a:r>
              <a:r>
                <a:rPr lang="el-GR" sz="2000" kern="1200" dirty="0" smtClean="0"/>
                <a:t>»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kern="1200" dirty="0" smtClean="0"/>
                <a:t> </a:t>
              </a:r>
              <a:r>
                <a:rPr lang="el-GR" sz="1600" kern="1200" dirty="0" smtClean="0"/>
                <a:t>(άρθρο </a:t>
              </a:r>
              <a:r>
                <a:rPr lang="el-GR" sz="1600" kern="1200" dirty="0"/>
                <a:t>24 του Ν. </a:t>
              </a:r>
              <a:r>
                <a:rPr lang="el-GR" sz="1600" kern="1200" dirty="0" smtClean="0"/>
                <a:t>3996/2011, Υ.Α.27397/122/2013)</a:t>
              </a:r>
              <a:endParaRPr lang="el-GR" sz="1600" kern="1200" dirty="0"/>
            </a:p>
          </p:txBody>
        </p:sp>
      </p:grpSp>
      <p:sp>
        <p:nvSpPr>
          <p:cNvPr id="19" name="Τίτλος 1">
            <a:extLst>
              <a:ext uri="{FF2B5EF4-FFF2-40B4-BE49-F238E27FC236}">
                <a16:creationId xmlns:a16="http://schemas.microsoft.com/office/drawing/2014/main" xmlns="" id="{2A0B04A5-D924-46DB-B918-014F3289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5949280"/>
            <a:ext cx="8712968" cy="692696"/>
          </a:xfrm>
        </p:spPr>
        <p:txBody>
          <a:bodyPr>
            <a:normAutofit/>
          </a:bodyPr>
          <a:lstStyle/>
          <a:p>
            <a:r>
              <a:rPr lang="el-GR" sz="1600" dirty="0" err="1"/>
              <a:t>Αριθμ</a:t>
            </a:r>
            <a:r>
              <a:rPr lang="el-GR" sz="1600" dirty="0"/>
              <a:t>. οικ. 51524/1262 Υ.Α. </a:t>
            </a:r>
            <a:r>
              <a:rPr lang="el-GR" sz="1600" dirty="0" smtClean="0"/>
              <a:t>(</a:t>
            </a:r>
            <a:r>
              <a:rPr lang="el-GR" sz="1600" dirty="0"/>
              <a:t>ΦΕΚ 4173/τΒ΄/</a:t>
            </a:r>
            <a:r>
              <a:rPr lang="el-GR" sz="1600" dirty="0" smtClean="0"/>
              <a:t>14.11.2019)</a:t>
            </a:r>
            <a:r>
              <a:rPr lang="en-US" sz="1600" dirty="0" smtClean="0"/>
              <a:t> </a:t>
            </a:r>
            <a:r>
              <a:rPr lang="el-GR" sz="1600" dirty="0" smtClean="0"/>
              <a:t>- </a:t>
            </a:r>
            <a:r>
              <a:rPr lang="el-GR" sz="1600" dirty="0"/>
              <a:t>Άρθρο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xmlns="" id="{2FA5FD17-5996-416B-9876-4A1731DBE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0CEA991-EBA2-4CDF-8262-E1A144279451}" type="slidenum">
              <a:rPr lang="el-GR" smtClean="0"/>
              <a:pPr/>
              <a:t>12</a:t>
            </a:fld>
            <a:endParaRPr lang="el-GR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xmlns="" id="{FDD1F718-72E9-48DF-864E-5070307A0AE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32656"/>
            <a:ext cx="8352928" cy="6120680"/>
          </a:xfrm>
        </p:spPr>
      </p:pic>
    </p:spTree>
    <p:extLst>
      <p:ext uri="{BB962C8B-B14F-4D97-AF65-F5344CB8AC3E}">
        <p14:creationId xmlns:p14="http://schemas.microsoft.com/office/powerpoint/2010/main" xmlns="" val="374951046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xmlns="" id="{1DF2CEAF-A199-4A06-9548-881D435E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0CEA991-EBA2-4CDF-8262-E1A144279451}" type="slidenum">
              <a:rPr lang="el-GR" smtClean="0"/>
              <a:pPr/>
              <a:t>13</a:t>
            </a:fld>
            <a:endParaRPr lang="el-GR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xmlns="" id="{5719096F-2039-42F6-A1C8-F86E48AD317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8208912" cy="6120680"/>
          </a:xfrm>
        </p:spPr>
      </p:pic>
    </p:spTree>
    <p:extLst>
      <p:ext uri="{BB962C8B-B14F-4D97-AF65-F5344CB8AC3E}">
        <p14:creationId xmlns:p14="http://schemas.microsoft.com/office/powerpoint/2010/main" xmlns="" val="100899199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ιζόντιος πάπυρος"/>
          <p:cNvSpPr/>
          <p:nvPr/>
        </p:nvSpPr>
        <p:spPr>
          <a:xfrm>
            <a:off x="2843808" y="3501008"/>
            <a:ext cx="2880320" cy="187220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Οριζόντιος πάπυρος"/>
          <p:cNvSpPr/>
          <p:nvPr/>
        </p:nvSpPr>
        <p:spPr>
          <a:xfrm>
            <a:off x="1043608" y="764704"/>
            <a:ext cx="6120680" cy="20798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1619672" y="1268760"/>
            <a:ext cx="5184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200" dirty="0" smtClean="0"/>
              <a:t>Περιφερειακή Διεύθυνση Επιθεώρησης Ασφάλειας και Υγείας στην Εργασία Θεσσαλίας-Στερεάς Ελλάδας</a:t>
            </a:r>
            <a:endParaRPr lang="el-GR" sz="2200" dirty="0"/>
          </a:p>
        </p:txBody>
      </p:sp>
      <p:sp>
        <p:nvSpPr>
          <p:cNvPr id="8" name="7 - TextBox"/>
          <p:cNvSpPr txBox="1"/>
          <p:nvPr/>
        </p:nvSpPr>
        <p:spPr>
          <a:xfrm>
            <a:off x="3203848" y="3975447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Τ.Σ.Ε.Α.Υ.Ε.</a:t>
            </a:r>
          </a:p>
          <a:p>
            <a:pPr algn="ctr"/>
            <a:r>
              <a:rPr lang="el-GR" dirty="0" err="1" smtClean="0"/>
              <a:t>Τηλ</a:t>
            </a:r>
            <a:r>
              <a:rPr lang="el-GR" dirty="0" smtClean="0"/>
              <a:t>: 2410623147</a:t>
            </a:r>
          </a:p>
          <a:p>
            <a:pPr algn="ctr"/>
            <a:r>
              <a:rPr lang="en-US" dirty="0" smtClean="0"/>
              <a:t>kepekkel@otenet.gr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ιζόντιος πάπυρος"/>
          <p:cNvSpPr/>
          <p:nvPr/>
        </p:nvSpPr>
        <p:spPr>
          <a:xfrm>
            <a:off x="755576" y="3212976"/>
            <a:ext cx="3312368" cy="22322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Οριζόντιος πάπυρος"/>
          <p:cNvSpPr/>
          <p:nvPr/>
        </p:nvSpPr>
        <p:spPr>
          <a:xfrm>
            <a:off x="1043608" y="476672"/>
            <a:ext cx="6408712" cy="252028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1691680" y="1124744"/>
            <a:ext cx="4896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Δύο νέα</a:t>
            </a:r>
          </a:p>
          <a:p>
            <a:pPr algn="ctr"/>
            <a:r>
              <a:rPr lang="el-GR" sz="3200" b="1" dirty="0" smtClean="0"/>
              <a:t> ηλεκτρονικά έντυπα </a:t>
            </a:r>
            <a:endParaRPr lang="el-GR" sz="32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5004048" y="4077072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Τ.Σ.Ε.Α.Υ.Ε.</a:t>
            </a:r>
          </a:p>
          <a:p>
            <a:pPr algn="ctr"/>
            <a:r>
              <a:rPr lang="el-GR" dirty="0" err="1" smtClean="0"/>
              <a:t>Τηλ</a:t>
            </a:r>
            <a:r>
              <a:rPr lang="el-GR" dirty="0" smtClean="0"/>
              <a:t>: 2410623147</a:t>
            </a:r>
          </a:p>
          <a:p>
            <a:pPr algn="ctr"/>
            <a:r>
              <a:rPr lang="en-US" dirty="0" smtClean="0"/>
              <a:t>kepekkel@otenet.gr</a:t>
            </a:r>
            <a:endParaRPr lang="el-GR" dirty="0"/>
          </a:p>
        </p:txBody>
      </p:sp>
      <p:sp>
        <p:nvSpPr>
          <p:cNvPr id="7" name="6 - Οριζόντιος πάπυρος"/>
          <p:cNvSpPr/>
          <p:nvPr/>
        </p:nvSpPr>
        <p:spPr>
          <a:xfrm>
            <a:off x="4644008" y="2996952"/>
            <a:ext cx="3240360" cy="230425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TextBox"/>
          <p:cNvSpPr txBox="1"/>
          <p:nvPr/>
        </p:nvSpPr>
        <p:spPr>
          <a:xfrm>
            <a:off x="1259632" y="3789040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Ε12 – </a:t>
            </a:r>
            <a:r>
              <a:rPr lang="en-US" sz="3200" b="1" dirty="0" smtClean="0"/>
              <a:t>e</a:t>
            </a:r>
            <a:r>
              <a:rPr lang="el-GR" sz="3200" b="1" dirty="0" smtClean="0"/>
              <a:t> </a:t>
            </a:r>
            <a:r>
              <a:rPr lang="en-US" sz="3200" b="1" dirty="0" smtClean="0"/>
              <a:t>- </a:t>
            </a:r>
            <a:r>
              <a:rPr lang="el-GR" sz="3200" b="1" dirty="0" smtClean="0"/>
              <a:t>ΟΙΚΟΔΟΜΩ</a:t>
            </a:r>
            <a:endParaRPr lang="el-GR" sz="32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4932040" y="3356992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Ε12 – </a:t>
            </a:r>
            <a:r>
              <a:rPr lang="en-US" sz="3200" b="1" dirty="0" smtClean="0"/>
              <a:t>e- </a:t>
            </a:r>
            <a:r>
              <a:rPr lang="el-GR" sz="3200" b="1" dirty="0" smtClean="0"/>
              <a:t>ΟΙΚΟΔΟΜΩ</a:t>
            </a:r>
          </a:p>
          <a:p>
            <a:pPr algn="ctr"/>
            <a:r>
              <a:rPr lang="el-GR" sz="3200" b="1" dirty="0" smtClean="0"/>
              <a:t>ΑΠΟΓΡΑΦΙΚΟ</a:t>
            </a:r>
            <a:endParaRPr lang="el-GR" sz="3200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395536" y="5661248"/>
            <a:ext cx="76328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 </a:t>
            </a:r>
            <a:r>
              <a:rPr lang="el-GR" b="1" dirty="0" smtClean="0"/>
              <a:t>Υ.Α. </a:t>
            </a:r>
            <a:r>
              <a:rPr lang="el-GR" b="1" dirty="0" err="1" smtClean="0"/>
              <a:t>Αριθμ</a:t>
            </a:r>
            <a:r>
              <a:rPr lang="el-GR" b="1" dirty="0" smtClean="0"/>
              <a:t>. οικ. 40331/Δ1.13521/2019 – ΦΕΚ 3520/Β΄/19.09.2019</a:t>
            </a:r>
            <a:r>
              <a:rPr lang="en-US" b="1" dirty="0" smtClean="0"/>
              <a:t> &amp; </a:t>
            </a:r>
            <a:r>
              <a:rPr lang="el-GR" b="1" dirty="0" smtClean="0"/>
              <a:t>Υ.Α. </a:t>
            </a:r>
            <a:r>
              <a:rPr lang="el-GR" b="1" dirty="0" err="1" smtClean="0"/>
              <a:t>Αριθμ</a:t>
            </a:r>
            <a:r>
              <a:rPr lang="el-GR" b="1" dirty="0" smtClean="0"/>
              <a:t>. </a:t>
            </a:r>
            <a:r>
              <a:rPr lang="en-US" b="1" dirty="0" smtClean="0"/>
              <a:t>54286</a:t>
            </a:r>
            <a:r>
              <a:rPr lang="el-GR" b="1" dirty="0" smtClean="0"/>
              <a:t>/Δ1.1</a:t>
            </a:r>
            <a:r>
              <a:rPr lang="en-US" b="1" dirty="0" smtClean="0"/>
              <a:t>7642</a:t>
            </a:r>
            <a:r>
              <a:rPr lang="el-GR" b="1" dirty="0" smtClean="0"/>
              <a:t>/2019 – ΦΕΚ </a:t>
            </a:r>
            <a:r>
              <a:rPr lang="en-US" b="1" dirty="0" smtClean="0"/>
              <a:t>4293</a:t>
            </a:r>
            <a:r>
              <a:rPr lang="el-GR" b="1" dirty="0" smtClean="0"/>
              <a:t>/Β΄/</a:t>
            </a:r>
            <a:r>
              <a:rPr lang="en-US" b="1" dirty="0" smtClean="0"/>
              <a:t>27</a:t>
            </a:r>
            <a:r>
              <a:rPr lang="el-GR" b="1" dirty="0" smtClean="0"/>
              <a:t>.</a:t>
            </a:r>
            <a:r>
              <a:rPr lang="en-US" b="1" dirty="0" smtClean="0"/>
              <a:t>11</a:t>
            </a:r>
            <a:r>
              <a:rPr lang="el-GR" b="1" dirty="0" smtClean="0"/>
              <a:t>.2019</a:t>
            </a:r>
            <a:r>
              <a:rPr lang="en-US" b="1" dirty="0" smtClean="0"/>
              <a:t>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3923928" y="548680"/>
            <a:ext cx="47525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600" b="1" dirty="0" smtClean="0"/>
              <a:t>Αναγγελία</a:t>
            </a:r>
            <a:r>
              <a:rPr lang="el-GR" sz="2600" dirty="0" smtClean="0"/>
              <a:t> </a:t>
            </a:r>
          </a:p>
          <a:p>
            <a:r>
              <a:rPr lang="el-GR" sz="2600" dirty="0" smtClean="0"/>
              <a:t>απασχολούμενου προσωπικού επί εκτέλεσης οικοδομικής εργασίας ή τεχνικού έργου</a:t>
            </a:r>
            <a:endParaRPr lang="el-GR" sz="2600" dirty="0"/>
          </a:p>
        </p:txBody>
      </p:sp>
      <p:sp>
        <p:nvSpPr>
          <p:cNvPr id="10" name="9 - Οριζόντιος πάπυρος"/>
          <p:cNvSpPr/>
          <p:nvPr/>
        </p:nvSpPr>
        <p:spPr>
          <a:xfrm>
            <a:off x="395536" y="332656"/>
            <a:ext cx="3456384" cy="201622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971600" y="76470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Ε12 – </a:t>
            </a:r>
            <a:r>
              <a:rPr lang="en-US" sz="3200" b="1" dirty="0" smtClean="0"/>
              <a:t>e</a:t>
            </a:r>
            <a:r>
              <a:rPr lang="el-GR" sz="3200" b="1" dirty="0" smtClean="0"/>
              <a:t> </a:t>
            </a:r>
            <a:r>
              <a:rPr lang="en-US" sz="3200" b="1" dirty="0" smtClean="0"/>
              <a:t>- </a:t>
            </a:r>
            <a:r>
              <a:rPr lang="el-GR" sz="3200" b="1" dirty="0" smtClean="0"/>
              <a:t>ΟΙΚΟΔΟΜΩ</a:t>
            </a:r>
            <a:endParaRPr lang="el-GR" sz="3200" b="1" dirty="0"/>
          </a:p>
        </p:txBody>
      </p:sp>
      <p:sp>
        <p:nvSpPr>
          <p:cNvPr id="13" name="12 - Οριζόντιος πάπυρος"/>
          <p:cNvSpPr/>
          <p:nvPr/>
        </p:nvSpPr>
        <p:spPr>
          <a:xfrm>
            <a:off x="395536" y="2564904"/>
            <a:ext cx="3384376" cy="20882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TextBox"/>
          <p:cNvSpPr txBox="1"/>
          <p:nvPr/>
        </p:nvSpPr>
        <p:spPr>
          <a:xfrm>
            <a:off x="755576" y="2780928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Ε12 – </a:t>
            </a:r>
            <a:r>
              <a:rPr lang="en-US" sz="3200" b="1" dirty="0" smtClean="0"/>
              <a:t>e</a:t>
            </a:r>
            <a:r>
              <a:rPr lang="el-GR" sz="3200" b="1" dirty="0" smtClean="0"/>
              <a:t> </a:t>
            </a:r>
            <a:r>
              <a:rPr lang="en-US" sz="3200" b="1" dirty="0" smtClean="0"/>
              <a:t>- </a:t>
            </a:r>
            <a:r>
              <a:rPr lang="el-GR" sz="3200" b="1" dirty="0" smtClean="0"/>
              <a:t>ΟΙΚΟΔΟΜΩ</a:t>
            </a:r>
          </a:p>
          <a:p>
            <a:pPr algn="ctr"/>
            <a:r>
              <a:rPr lang="el-GR" sz="3200" b="1" dirty="0" smtClean="0"/>
              <a:t>ΑΠΟΓΡΑΦΙΚΟ</a:t>
            </a:r>
            <a:endParaRPr lang="el-GR" sz="32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3923928" y="2780928"/>
            <a:ext cx="482453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600" b="1" dirty="0" smtClean="0"/>
              <a:t>Απογραφική </a:t>
            </a:r>
            <a:r>
              <a:rPr lang="el-GR" sz="2600" dirty="0" smtClean="0"/>
              <a:t>αναγγελία </a:t>
            </a:r>
          </a:p>
          <a:p>
            <a:r>
              <a:rPr lang="el-GR" sz="2600" dirty="0" smtClean="0"/>
              <a:t>απασχολούμενου προσωπικού επί εκτέλεσης οικοδομικής εργασίας ή τεχνικού έργου</a:t>
            </a:r>
            <a:endParaRPr lang="el-GR" sz="2600" dirty="0"/>
          </a:p>
        </p:txBody>
      </p:sp>
      <p:sp>
        <p:nvSpPr>
          <p:cNvPr id="16" name="15 - TextBox"/>
          <p:cNvSpPr txBox="1"/>
          <p:nvPr/>
        </p:nvSpPr>
        <p:spPr>
          <a:xfrm>
            <a:off x="323528" y="5013176"/>
            <a:ext cx="86409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400" dirty="0" smtClean="0"/>
              <a:t> </a:t>
            </a:r>
            <a:r>
              <a:rPr lang="el-GR" sz="2400" dirty="0" smtClean="0"/>
              <a:t>Ο</a:t>
            </a:r>
            <a:r>
              <a:rPr lang="el-GR" sz="2200" b="1" dirty="0" smtClean="0"/>
              <a:t>ι </a:t>
            </a:r>
            <a:r>
              <a:rPr lang="el-GR" sz="2200" b="1" dirty="0" smtClean="0"/>
              <a:t>υπόχρεοι εργοδότες </a:t>
            </a:r>
            <a:r>
              <a:rPr lang="el-GR" sz="2200" b="1" dirty="0" smtClean="0"/>
              <a:t>δεν </a:t>
            </a:r>
            <a:r>
              <a:rPr lang="el-GR" sz="2200" b="1" dirty="0" smtClean="0"/>
              <a:t>έχουν υποχρέωση σε υποβολή Πίνακα Προσωπικού (έντυπο Ε4</a:t>
            </a:r>
            <a:r>
              <a:rPr lang="el-GR" sz="2200" b="1" dirty="0" smtClean="0"/>
              <a:t>) για </a:t>
            </a:r>
            <a:r>
              <a:rPr lang="el-GR" sz="2200" b="1" dirty="0" smtClean="0"/>
              <a:t>το απασχολούμενο προσωπικό που αναγγέλλουν με το έντυπο Ε12.</a:t>
            </a:r>
            <a:endParaRPr lang="el-GR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971600" y="3429000"/>
            <a:ext cx="72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sz="2400" b="1" dirty="0" smtClean="0">
                <a:solidFill>
                  <a:srgbClr val="002060"/>
                </a:solidFill>
              </a:rPr>
              <a:t>είναι το φυσικό ή νομικό πρόσωπο, το οποίο σύμφωνα με τις σχετικές διατάξεις του άρθρου 8 του </a:t>
            </a:r>
            <a:r>
              <a:rPr lang="el-GR" sz="2400" b="1" dirty="0" err="1" smtClean="0">
                <a:solidFill>
                  <a:srgbClr val="002060"/>
                </a:solidFill>
              </a:rPr>
              <a:t>α.ν</a:t>
            </a:r>
            <a:r>
              <a:rPr lang="el-GR" sz="2400" b="1" dirty="0" smtClean="0">
                <a:solidFill>
                  <a:srgbClr val="002060"/>
                </a:solidFill>
              </a:rPr>
              <a:t>. 1846/1951, όπως ισχύει, είναι υπόχρεο:</a:t>
            </a:r>
          </a:p>
          <a:p>
            <a:pPr lvl="0" algn="just"/>
            <a:endParaRPr lang="el-GR" sz="2400" b="1" dirty="0" smtClean="0">
              <a:solidFill>
                <a:srgbClr val="002060"/>
              </a:solidFill>
            </a:endParaRPr>
          </a:p>
          <a:p>
            <a:pPr lvl="0" algn="just"/>
            <a:r>
              <a:rPr lang="el-GR" sz="2400" b="1" dirty="0" smtClean="0">
                <a:solidFill>
                  <a:srgbClr val="002060"/>
                </a:solidFill>
              </a:rPr>
              <a:t>α) για την απογραφή </a:t>
            </a:r>
            <a:r>
              <a:rPr lang="el-GR" sz="2400" b="1" dirty="0" err="1" smtClean="0">
                <a:solidFill>
                  <a:srgbClr val="002060"/>
                </a:solidFill>
              </a:rPr>
              <a:t>οικοδομοτεχνικού</a:t>
            </a:r>
            <a:r>
              <a:rPr lang="el-GR" sz="2400" b="1" dirty="0" smtClean="0">
                <a:solidFill>
                  <a:srgbClr val="002060"/>
                </a:solidFill>
              </a:rPr>
              <a:t> έργου, </a:t>
            </a:r>
          </a:p>
          <a:p>
            <a:pPr lvl="0" algn="just"/>
            <a:r>
              <a:rPr lang="el-GR" sz="2400" b="1" dirty="0" smtClean="0">
                <a:solidFill>
                  <a:srgbClr val="002060"/>
                </a:solidFill>
              </a:rPr>
              <a:t>β) για την υποβολή της ΑΠΔ, καθώς και την καταβολή των εισφορών, ως ακολούθως:</a:t>
            </a:r>
            <a:endParaRPr lang="el-GR" sz="2400" dirty="0" smtClean="0">
              <a:solidFill>
                <a:srgbClr val="002060"/>
              </a:solidFill>
            </a:endParaRPr>
          </a:p>
        </p:txBody>
      </p:sp>
      <p:sp>
        <p:nvSpPr>
          <p:cNvPr id="10" name="9 - Οριζόντιος πάπυρος"/>
          <p:cNvSpPr/>
          <p:nvPr/>
        </p:nvSpPr>
        <p:spPr>
          <a:xfrm>
            <a:off x="1187624" y="188640"/>
            <a:ext cx="6408712" cy="30689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2771800" y="620689"/>
            <a:ext cx="33123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Υπόχρεοι υποβολής για το Ε12 – </a:t>
            </a:r>
            <a:r>
              <a:rPr lang="en-US" sz="3200" b="1" dirty="0" smtClean="0"/>
              <a:t>e</a:t>
            </a:r>
            <a:r>
              <a:rPr lang="el-GR" sz="3200" b="1" dirty="0" smtClean="0"/>
              <a:t> </a:t>
            </a:r>
            <a:r>
              <a:rPr lang="en-US" sz="3200" b="1" dirty="0" smtClean="0"/>
              <a:t>- </a:t>
            </a:r>
            <a:r>
              <a:rPr lang="el-GR" sz="3200" b="1" dirty="0" smtClean="0"/>
              <a:t>ΟΙΚΟΔΟΜΩ</a:t>
            </a:r>
          </a:p>
          <a:p>
            <a:pPr algn="ctr"/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251520" y="332656"/>
            <a:ext cx="88924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l-GR" sz="2400" dirty="0" smtClean="0"/>
              <a:t>Ο ανάδοχος ή εργολάβος, για οικοδομικό ή τεχνικό έργο του </a:t>
            </a:r>
            <a:r>
              <a:rPr lang="el-GR" sz="2400" b="1" dirty="0" smtClean="0"/>
              <a:t>Δημοσίου, των ΝΠΔΔ, των ΟΤΑ, των Δημοσίων, Κοινοτικών Επιχειρήσεων Δημόσιας ή Κοινής Ωφέλεια</a:t>
            </a:r>
            <a:r>
              <a:rPr lang="el-GR" sz="2400" dirty="0" smtClean="0"/>
              <a:t>ς και γενικά επιχειρήσεων και οργανισμών του </a:t>
            </a:r>
            <a:r>
              <a:rPr lang="el-GR" sz="2400" b="1" dirty="0" smtClean="0"/>
              <a:t>ευρύτερου Δημόσιου Τομέα</a:t>
            </a:r>
            <a:r>
              <a:rPr lang="el-GR" sz="2400" dirty="0" smtClean="0"/>
              <a:t> που εκτελούνται εργολαβικά</a:t>
            </a:r>
          </a:p>
          <a:p>
            <a:pPr algn="just"/>
            <a:endParaRPr lang="el-GR" sz="2400" b="1" dirty="0" smtClean="0"/>
          </a:p>
          <a:p>
            <a:pPr lvl="0" algn="just"/>
            <a:endParaRPr lang="el-GR" sz="24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323528" y="2636912"/>
            <a:ext cx="88204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Blip>
                <a:blip r:embed="rId2"/>
              </a:buBlip>
            </a:pPr>
            <a:r>
              <a:rPr lang="el-GR" sz="2400" dirty="0" smtClean="0"/>
              <a:t>Ο κύριος του έργου και όλα τα μεσολαβούντα πρόσωπα, αλληλεγγύως και εις ολόκληρο, για </a:t>
            </a:r>
            <a:r>
              <a:rPr lang="el-GR" sz="2400" b="1" dirty="0" smtClean="0"/>
              <a:t>ιδιωτικό τεχνικό έργο </a:t>
            </a:r>
            <a:r>
              <a:rPr lang="el-GR" sz="2400" dirty="0" smtClean="0"/>
              <a:t>που εκτελείται από τον κύριο αυτού με τη μεσολάβηση προσώπων με τα οποία αυτός </a:t>
            </a:r>
            <a:r>
              <a:rPr lang="el-GR" sz="2400" dirty="0" err="1" smtClean="0"/>
              <a:t>συνεβλήθη</a:t>
            </a:r>
            <a:r>
              <a:rPr lang="el-GR" sz="2400" dirty="0" smtClean="0"/>
              <a:t> και τα οποία αναλαμβάνουν την εκτέλεση τμήματος ή του συνόλου του έργου, εφόσον τα πρόσωπα που μεσολαβούν προσλαμβάνουν και αμείβουν τους απασχολούμενους σε αυτό</a:t>
            </a:r>
            <a:endParaRPr lang="el-GR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467544" y="5661248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Blip>
                <a:blip r:embed="rId2"/>
              </a:buBlip>
            </a:pPr>
            <a:r>
              <a:rPr lang="el-GR" sz="2400" dirty="0" smtClean="0"/>
              <a:t>Ο Δημόσιος Φορέας εκτέλεσης για </a:t>
            </a:r>
            <a:r>
              <a:rPr lang="el-GR" sz="2400" b="1" dirty="0" smtClean="0"/>
              <a:t>Δημόσια Έργα </a:t>
            </a:r>
            <a:r>
              <a:rPr lang="el-GR" sz="2400" dirty="0" smtClean="0"/>
              <a:t>που εκτελούνται με αυτεπιστασία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1412776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400" b="1" dirty="0" smtClean="0"/>
              <a:t>Υποβάλλεται </a:t>
            </a:r>
            <a:r>
              <a:rPr lang="el-GR" sz="2400" b="1" u="sng" dirty="0" smtClean="0"/>
              <a:t>πριν την έναρξη της ημερήσιας απασχόλησης</a:t>
            </a:r>
          </a:p>
          <a:p>
            <a:pPr>
              <a:buBlip>
                <a:blip r:embed="rId2"/>
              </a:buBlip>
            </a:pPr>
            <a:endParaRPr lang="el-GR" sz="2400" b="1" dirty="0" smtClean="0"/>
          </a:p>
          <a:p>
            <a:pPr algn="just">
              <a:buBlip>
                <a:blip r:embed="rId2"/>
              </a:buBlip>
            </a:pPr>
            <a:r>
              <a:rPr lang="el-GR" sz="2400" dirty="0" smtClean="0"/>
              <a:t>Για </a:t>
            </a:r>
            <a:r>
              <a:rPr lang="el-GR" sz="2400" b="1" u="sng" dirty="0" smtClean="0"/>
              <a:t>προγραμματισμένες εργασίες διάρκειας </a:t>
            </a:r>
            <a:r>
              <a:rPr lang="el-GR" sz="2400" dirty="0" smtClean="0"/>
              <a:t>πέραν της μίας ημέρας η υποβολή δύναται να γίνεται από τον υπόχρεο άπαξ για το χρονικό διάστημα απασχόλησης του προσωπικού στο έργο ή για μικρότερα χρονικά διαστήματα</a:t>
            </a:r>
          </a:p>
          <a:p>
            <a:pPr>
              <a:buBlip>
                <a:blip r:embed="rId2"/>
              </a:buBlip>
            </a:pPr>
            <a:endParaRPr lang="el-GR" sz="2400" b="1" dirty="0" smtClean="0"/>
          </a:p>
          <a:p>
            <a:pPr lvl="0" algn="just">
              <a:buBlip>
                <a:blip r:embed="rId2"/>
              </a:buBlip>
            </a:pPr>
            <a:r>
              <a:rPr lang="el-GR" sz="2400" b="1" u="sng" dirty="0" smtClean="0"/>
              <a:t>Σε</a:t>
            </a:r>
            <a:r>
              <a:rPr lang="el-GR" sz="2400" b="1" u="sng" dirty="0" smtClean="0">
                <a:solidFill>
                  <a:srgbClr val="002060"/>
                </a:solidFill>
              </a:rPr>
              <a:t> </a:t>
            </a:r>
            <a:r>
              <a:rPr lang="el-GR" sz="2400" b="1" u="sng" dirty="0" smtClean="0"/>
              <a:t>περίπτωση αλλαγών ή τροποποιήσεων </a:t>
            </a:r>
            <a:r>
              <a:rPr lang="el-GR" sz="2400" dirty="0" smtClean="0"/>
              <a:t>που αφορούν στο απασχολούμενο προσωπικό, υποβάλλεται τροποποιημένο ως προς τα μεταβληθέντα στοιχεία το αργότερο έως και την ίδια ημέρα της μεταβολής ή της τροποποίησης και σε κάθε περίπτωση πριν από την ανάληψη της υπηρεσίας από το απασχολούμενο προσωπικό, αναγράφοντας στο πεδίο των παρατηρήσεων τον λόγο της αλλαγής ή της τροποποίησης</a:t>
            </a:r>
          </a:p>
          <a:p>
            <a:pPr>
              <a:buBlip>
                <a:blip r:embed="rId2"/>
              </a:buBlip>
            </a:pPr>
            <a:endParaRPr lang="el-GR" sz="2400" b="1" dirty="0" smtClean="0"/>
          </a:p>
          <a:p>
            <a:pPr lvl="0">
              <a:buBlip>
                <a:blip r:embed="rId2"/>
              </a:buBlip>
            </a:pPr>
            <a:endParaRPr lang="el-GR" sz="2400" dirty="0"/>
          </a:p>
        </p:txBody>
      </p:sp>
      <p:sp>
        <p:nvSpPr>
          <p:cNvPr id="7" name="6 - Οριζόντιος πάπυρος"/>
          <p:cNvSpPr/>
          <p:nvPr/>
        </p:nvSpPr>
        <p:spPr>
          <a:xfrm>
            <a:off x="1187624" y="0"/>
            <a:ext cx="6408712" cy="148478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TextBox"/>
          <p:cNvSpPr txBox="1"/>
          <p:nvPr/>
        </p:nvSpPr>
        <p:spPr>
          <a:xfrm>
            <a:off x="1619672" y="260648"/>
            <a:ext cx="56166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Προθεσμία υποβολής </a:t>
            </a:r>
          </a:p>
          <a:p>
            <a:pPr algn="ctr"/>
            <a:r>
              <a:rPr lang="el-GR" sz="3200" b="1" dirty="0" smtClean="0"/>
              <a:t>για το Ε12 – </a:t>
            </a:r>
            <a:r>
              <a:rPr lang="en-US" sz="3200" b="1" dirty="0" smtClean="0"/>
              <a:t>e</a:t>
            </a:r>
            <a:r>
              <a:rPr lang="el-GR" sz="3200" b="1" dirty="0" smtClean="0"/>
              <a:t> </a:t>
            </a:r>
            <a:r>
              <a:rPr lang="en-US" sz="3200" b="1" dirty="0" smtClean="0"/>
              <a:t>- </a:t>
            </a:r>
            <a:r>
              <a:rPr lang="el-GR" sz="3200" b="1" dirty="0" smtClean="0"/>
              <a:t>ΟΙΚΟΔΟΜΩ</a:t>
            </a:r>
          </a:p>
          <a:p>
            <a:pPr algn="ctr"/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179512" y="2132856"/>
            <a:ext cx="8964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400" b="1" dirty="0" smtClean="0">
                <a:solidFill>
                  <a:srgbClr val="002060"/>
                </a:solidFill>
              </a:rPr>
              <a:t>Οι υπόχρεοι τήρησης του ΒΗΔΑΠ </a:t>
            </a:r>
            <a:r>
              <a:rPr lang="el-GR" sz="2400" dirty="0" smtClean="0">
                <a:solidFill>
                  <a:srgbClr val="002060"/>
                </a:solidFill>
              </a:rPr>
              <a:t>στην εκτέλεση οικοδομικών και τεχνικών έργων για τα </a:t>
            </a:r>
            <a:r>
              <a:rPr lang="el-GR" sz="2400" b="1" u="sng" dirty="0" smtClean="0">
                <a:solidFill>
                  <a:srgbClr val="002060"/>
                </a:solidFill>
              </a:rPr>
              <a:t>ιδιωτικά οικοδομικά έργα</a:t>
            </a:r>
            <a:r>
              <a:rPr lang="el-GR" sz="2400" b="1" dirty="0" smtClean="0">
                <a:solidFill>
                  <a:srgbClr val="002060"/>
                </a:solidFill>
              </a:rPr>
              <a:t>, </a:t>
            </a:r>
            <a:r>
              <a:rPr lang="el-GR" sz="2400" b="1" u="sng" dirty="0" smtClean="0">
                <a:solidFill>
                  <a:srgbClr val="002060"/>
                </a:solidFill>
              </a:rPr>
              <a:t>τα έργα με αυτεπιστασία</a:t>
            </a:r>
            <a:r>
              <a:rPr lang="el-GR" sz="2400" b="1" dirty="0" smtClean="0">
                <a:solidFill>
                  <a:srgbClr val="002060"/>
                </a:solidFill>
              </a:rPr>
              <a:t> και τα </a:t>
            </a:r>
            <a:r>
              <a:rPr lang="el-GR" sz="2400" b="1" u="sng" dirty="0" smtClean="0">
                <a:solidFill>
                  <a:srgbClr val="002060"/>
                </a:solidFill>
              </a:rPr>
              <a:t>ιδιωτικά οικοδομικά έργα κατά το σύστημα της αντιπαροχής</a:t>
            </a:r>
            <a:r>
              <a:rPr lang="el-GR" sz="2400" b="1" dirty="0" smtClean="0">
                <a:solidFill>
                  <a:srgbClr val="002060"/>
                </a:solidFill>
              </a:rPr>
              <a:t>,</a:t>
            </a:r>
            <a:r>
              <a:rPr lang="el-GR" sz="2400" dirty="0" smtClean="0">
                <a:solidFill>
                  <a:srgbClr val="002060"/>
                </a:solidFill>
              </a:rPr>
              <a:t> για τα οποία ισχύει το αντικειμενικό σύστημα υπολογισμού των κατ’ ελάχιστα απαιτουμένων ημερών εργασίας για την εκτέλεση οικοδομικού έργου σύμφωνα με τις οικείες διατάξεις του Κανονισμού Ασφάλισης του τέως ΙΚΑ- ΕΤΑΜ (με χρήση των συντελεστών των πινάκων 1, 2, και 3), </a:t>
            </a:r>
            <a:r>
              <a:rPr lang="el-GR" sz="2400" b="1" dirty="0" smtClean="0">
                <a:solidFill>
                  <a:srgbClr val="002060"/>
                </a:solidFill>
              </a:rPr>
              <a:t>είναι υπόχρεοι για την υποβολή του Ε12-</a:t>
            </a:r>
            <a:r>
              <a:rPr lang="en-US" sz="2400" b="1" dirty="0" smtClean="0">
                <a:solidFill>
                  <a:srgbClr val="002060"/>
                </a:solidFill>
              </a:rPr>
              <a:t>e-</a:t>
            </a:r>
            <a:r>
              <a:rPr lang="el-GR" sz="2400" b="1" dirty="0" smtClean="0">
                <a:solidFill>
                  <a:srgbClr val="002060"/>
                </a:solidFill>
              </a:rPr>
              <a:t>ΟΙΚΟΔΟΜΩ ΑΠΟΓΡΑΦΙΚΟ </a:t>
            </a:r>
          </a:p>
          <a:p>
            <a:pPr>
              <a:buBlip>
                <a:blip r:embed="rId2"/>
              </a:buBlip>
            </a:pPr>
            <a:endParaRPr lang="el-GR" sz="2400" b="1" u="sng" dirty="0" smtClean="0"/>
          </a:p>
          <a:p>
            <a:pPr lvl="0">
              <a:buBlip>
                <a:blip r:embed="rId2"/>
              </a:buBlip>
            </a:pPr>
            <a:endParaRPr lang="el-GR" sz="2400" dirty="0"/>
          </a:p>
        </p:txBody>
      </p:sp>
      <p:sp>
        <p:nvSpPr>
          <p:cNvPr id="7" name="6 - Οριζόντιος πάπυρος"/>
          <p:cNvSpPr/>
          <p:nvPr/>
        </p:nvSpPr>
        <p:spPr>
          <a:xfrm>
            <a:off x="179512" y="332656"/>
            <a:ext cx="8712968" cy="1440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TextBox"/>
          <p:cNvSpPr txBox="1"/>
          <p:nvPr/>
        </p:nvSpPr>
        <p:spPr>
          <a:xfrm>
            <a:off x="827584" y="548680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Υπόχρεοι τήρησης ΒΗΔΑΠ &amp; </a:t>
            </a:r>
          </a:p>
          <a:p>
            <a:pPr algn="ctr"/>
            <a:r>
              <a:rPr lang="el-GR" sz="3200" b="1" dirty="0" smtClean="0"/>
              <a:t>Ε12-</a:t>
            </a:r>
            <a:r>
              <a:rPr lang="en-US" sz="3200" b="1" dirty="0" smtClean="0"/>
              <a:t>e-</a:t>
            </a:r>
            <a:r>
              <a:rPr lang="el-GR" sz="3200" b="1" dirty="0" smtClean="0"/>
              <a:t>ΟΙΚΟΔΟΜΩ ΑΠΟΓΡΑΦΙΚΟ 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179512" y="2132856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endParaRPr lang="el-GR" sz="2400" b="1" u="sng" dirty="0" smtClean="0"/>
          </a:p>
          <a:p>
            <a:pPr lvl="0">
              <a:buBlip>
                <a:blip r:embed="rId2"/>
              </a:buBlip>
            </a:pPr>
            <a:endParaRPr lang="el-GR" sz="2400" dirty="0"/>
          </a:p>
        </p:txBody>
      </p:sp>
      <p:sp>
        <p:nvSpPr>
          <p:cNvPr id="7" name="6 - Οριζόντιος πάπυρος"/>
          <p:cNvSpPr/>
          <p:nvPr/>
        </p:nvSpPr>
        <p:spPr>
          <a:xfrm>
            <a:off x="179512" y="0"/>
            <a:ext cx="8712968" cy="1440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TextBox"/>
          <p:cNvSpPr txBox="1"/>
          <p:nvPr/>
        </p:nvSpPr>
        <p:spPr>
          <a:xfrm>
            <a:off x="827584" y="188640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Υπόχρεοι τήρησης ΒΗΔΑΠ &amp; </a:t>
            </a:r>
          </a:p>
          <a:p>
            <a:pPr algn="ctr"/>
            <a:r>
              <a:rPr lang="el-GR" sz="3200" b="1" dirty="0" smtClean="0"/>
              <a:t>Ε12-</a:t>
            </a:r>
            <a:r>
              <a:rPr lang="en-US" sz="3200" b="1" dirty="0" smtClean="0"/>
              <a:t>e-</a:t>
            </a:r>
            <a:r>
              <a:rPr lang="el-GR" sz="3200" b="1" dirty="0" smtClean="0"/>
              <a:t>ΟΙΚΟΔΟΜΩ ΑΠΟΓΡΑΦΙΚΟ </a:t>
            </a:r>
            <a:endParaRPr lang="el-GR" sz="3200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179512" y="1412776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400" b="1" dirty="0" smtClean="0">
                <a:solidFill>
                  <a:srgbClr val="002060"/>
                </a:solidFill>
              </a:rPr>
              <a:t>Ως υπόχρεοι εργοδότες της απογραφικής αναγγελίας, νοούνται τα φυσικά ή νομικά πρόσωπα  τα οποία είναι υπόχρεα για την απογραφή του </a:t>
            </a:r>
            <a:r>
              <a:rPr lang="el-GR" sz="2400" b="1" dirty="0" err="1" smtClean="0">
                <a:solidFill>
                  <a:srgbClr val="002060"/>
                </a:solidFill>
              </a:rPr>
              <a:t>οικοδομοτεχνικού</a:t>
            </a:r>
            <a:r>
              <a:rPr lang="el-GR" sz="2400" b="1" dirty="0" smtClean="0">
                <a:solidFill>
                  <a:srgbClr val="002060"/>
                </a:solidFill>
              </a:rPr>
              <a:t> έργου και την καταβολή των εισφορών, ως ακολούθως:</a:t>
            </a:r>
            <a:endParaRPr lang="el-GR" sz="2400" b="1" dirty="0">
              <a:solidFill>
                <a:srgbClr val="00206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15008" y="3068960"/>
            <a:ext cx="89289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Blip>
                <a:blip r:embed="rId2"/>
              </a:buBlip>
            </a:pPr>
            <a:r>
              <a:rPr lang="el-GR" sz="2400" dirty="0" smtClean="0"/>
              <a:t>Ο κύριος ή οι συγκύριοι του κτίσματος που ανεγείρεται, συμπληρώνεται, μεταρρυθμίζεται, επισκευάζεται ή κατεδαφίζεται, για τις οικοδομικές εργασίες που εκτελούνται από τον κύριο του έργου ή με τη μεσολάβηση τρίτων προσώπων (εργολάβων, υπεργολάβων)</a:t>
            </a:r>
            <a:endParaRPr lang="el-GR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251520" y="5288340"/>
            <a:ext cx="8748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Blip>
                <a:blip r:embed="rId2"/>
              </a:buBlip>
            </a:pPr>
            <a:r>
              <a:rPr lang="el-GR" sz="2400" dirty="0" smtClean="0"/>
              <a:t>Ο κύριος ή οι συγκύριοι του οικοπέδου και ο εργολάβος κατασκευαστής, αλληλεγγύως και εις ολόκληρο, επί ανάθεσης οικοδομικών εργασιών με εργολαβία κατά το σύστημα της αντιπαροχής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179512" y="2132856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endParaRPr lang="el-GR" sz="2400" b="1" u="sng" dirty="0" smtClean="0"/>
          </a:p>
          <a:p>
            <a:pPr lvl="0">
              <a:buBlip>
                <a:blip r:embed="rId2"/>
              </a:buBlip>
            </a:pPr>
            <a:endParaRPr lang="el-GR" sz="2400" dirty="0"/>
          </a:p>
        </p:txBody>
      </p:sp>
      <p:sp>
        <p:nvSpPr>
          <p:cNvPr id="12" name="11 - Οριζόντιος πάπυρος"/>
          <p:cNvSpPr/>
          <p:nvPr/>
        </p:nvSpPr>
        <p:spPr>
          <a:xfrm>
            <a:off x="611560" y="548680"/>
            <a:ext cx="7525344" cy="148478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899592" y="764704"/>
            <a:ext cx="7524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Προθεσμία υποβολής για το </a:t>
            </a:r>
          </a:p>
          <a:p>
            <a:pPr algn="ctr"/>
            <a:r>
              <a:rPr lang="el-GR" sz="3200" b="1" dirty="0" smtClean="0"/>
              <a:t>Ε12 – </a:t>
            </a:r>
            <a:r>
              <a:rPr lang="en-US" sz="3200" b="1" dirty="0" smtClean="0"/>
              <a:t>e</a:t>
            </a:r>
            <a:r>
              <a:rPr lang="el-GR" sz="3200" b="1" dirty="0" smtClean="0"/>
              <a:t> </a:t>
            </a:r>
            <a:r>
              <a:rPr lang="en-US" sz="3200" b="1" dirty="0" smtClean="0"/>
              <a:t>– </a:t>
            </a:r>
            <a:r>
              <a:rPr lang="el-GR" sz="3200" b="1" dirty="0" smtClean="0"/>
              <a:t>ΟΙΚΟΔΟΜΩ ΑΠΟΓΡΑΦΙΚΟ</a:t>
            </a:r>
          </a:p>
          <a:p>
            <a:pPr algn="ctr"/>
            <a:endParaRPr lang="el-GR" sz="32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611560" y="2492896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400" b="1" dirty="0" smtClean="0"/>
              <a:t>Υποβάλλεται μέχρι και την </a:t>
            </a:r>
            <a:r>
              <a:rPr lang="el-GR" sz="2400" b="1" u="sng" dirty="0" smtClean="0"/>
              <a:t>τελευταία ημέρα του επόμενου μήνα </a:t>
            </a:r>
            <a:r>
              <a:rPr lang="el-GR" sz="2400" b="1" dirty="0" smtClean="0"/>
              <a:t>της απασχόλησης</a:t>
            </a:r>
            <a:endParaRPr lang="el-GR" sz="24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Προσαρμοσμένο 1">
      <a:dk1>
        <a:sysClr val="windowText" lastClr="000000"/>
      </a:dk1>
      <a:lt1>
        <a:sysClr val="window" lastClr="FFFFFF"/>
      </a:lt1>
      <a:dk2>
        <a:srgbClr val="F0D7EB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2580</TotalTime>
  <Words>794</Words>
  <Application>Microsoft Office PowerPoint</Application>
  <PresentationFormat>Προβολή στην οθόνη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Αφθονία</vt:lpstr>
      <vt:lpstr>           υποχρεωσεισ εργοδοτων για το απασχολουμενο προσωπικο επι εκτελεσησ οικοδομικησ εργασιασ ή τεχνικου εργου  Μπισκα Αντιγονη Δρ. Πολιτικοσ Μηχανικοσ, MSc  Προϊσταμενη Τμηματοσ Συντονισμου  Επιθεωρησησ Ασφαλειασ και Υγειασ στην Εργασια  Θεσσαλιασ-Στερεασ Ελλαδασ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Αριθμ. οικ. 51524/1262 Υ.Α. (ΦΕΚ 4173/τΒ΄/14.11.2019) - Άρθρο 3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328</cp:revision>
  <dcterms:created xsi:type="dcterms:W3CDTF">2016-02-02T19:32:06Z</dcterms:created>
  <dcterms:modified xsi:type="dcterms:W3CDTF">2020-02-25T09:36:54Z</dcterms:modified>
</cp:coreProperties>
</file>