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7" r:id="rId3"/>
    <p:sldId id="286" r:id="rId4"/>
    <p:sldId id="287" r:id="rId5"/>
    <p:sldId id="288" r:id="rId6"/>
    <p:sldId id="289" r:id="rId7"/>
    <p:sldId id="290" r:id="rId8"/>
    <p:sldId id="291" r:id="rId9"/>
    <p:sldId id="292" r:id="rId10"/>
    <p:sldId id="293" r:id="rId11"/>
    <p:sldId id="294" r:id="rId12"/>
    <p:sldId id="295" r:id="rId13"/>
    <p:sldId id="259" r:id="rId14"/>
    <p:sldId id="260" r:id="rId15"/>
    <p:sldId id="262" r:id="rId16"/>
    <p:sldId id="263" r:id="rId17"/>
    <p:sldId id="264" r:id="rId18"/>
    <p:sldId id="266" r:id="rId19"/>
    <p:sldId id="296" r:id="rId20"/>
    <p:sldId id="258"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3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GPdocs\By%20subject\Energy\PV\PV%20Basics\PV-System-Cost.xls" TargetMode="External"/><Relationship Id="rId1" Type="http://schemas.openxmlformats.org/officeDocument/2006/relationships/image" Target="../media/image4.pn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400" b="1" i="0" u="none" strike="noStrike" baseline="0">
                <a:solidFill>
                  <a:srgbClr val="000000"/>
                </a:solidFill>
                <a:latin typeface="Calibri"/>
                <a:ea typeface="Calibri"/>
                <a:cs typeface="Calibri"/>
              </a:defRPr>
            </a:pPr>
            <a:r>
              <a:rPr lang="el-GR"/>
              <a:t>Τιμές χοντρικής για φωτοβολταϊκά πλαίσια</a:t>
            </a:r>
          </a:p>
        </c:rich>
      </c:tx>
      <c:layout>
        <c:manualLayout>
          <c:xMode val="edge"/>
          <c:yMode val="edge"/>
          <c:x val="0.1895306859205777"/>
          <c:y val="4.1666666666666692E-2"/>
        </c:manualLayout>
      </c:layout>
      <c:spPr>
        <a:noFill/>
        <a:ln w="25400">
          <a:noFill/>
        </a:ln>
      </c:spPr>
    </c:title>
    <c:plotArea>
      <c:layout>
        <c:manualLayout>
          <c:layoutTarget val="inner"/>
          <c:xMode val="edge"/>
          <c:yMode val="edge"/>
          <c:x val="0.12635379061371813"/>
          <c:y val="0.29166785346620061"/>
          <c:w val="0.8483754512635393"/>
          <c:h val="0.52083545261821651"/>
        </c:manualLayout>
      </c:layout>
      <c:barChart>
        <c:barDir val="col"/>
        <c:grouping val="clustered"/>
        <c:ser>
          <c:idx val="0"/>
          <c:order val="0"/>
          <c:spPr>
            <a:blipFill dpi="0" rotWithShape="0">
              <a:blip xmlns:r="http://schemas.openxmlformats.org/officeDocument/2006/relationships" r:embed="rId1"/>
              <a:srcRect/>
              <a:stretch>
                <a:fillRect/>
              </a:stretch>
            </a:blipFill>
            <a:ln w="25400">
              <a:noFill/>
            </a:ln>
          </c:spPr>
          <c:pictureOptions>
            <c:pictureFormat val="stretch"/>
          </c:pictureOptions>
          <c:dLbls>
            <c:spPr>
              <a:noFill/>
              <a:ln w="25400">
                <a:noFill/>
              </a:ln>
            </c:spPr>
            <c:txPr>
              <a:bodyPr/>
              <a:lstStyle/>
              <a:p>
                <a:pPr>
                  <a:defRPr sz="1000" b="0" i="0" u="none" strike="noStrike" baseline="0">
                    <a:solidFill>
                      <a:srgbClr val="000000"/>
                    </a:solidFill>
                    <a:latin typeface="Calibri"/>
                    <a:ea typeface="Calibri"/>
                    <a:cs typeface="Calibri"/>
                  </a:defRPr>
                </a:pPr>
                <a:endParaRPr lang="el-GR"/>
              </a:p>
            </c:txPr>
            <c:showVal val="1"/>
          </c:dLbls>
          <c:cat>
            <c:numRef>
              <c:f>Sheet4!$A$3:$A$6</c:f>
              <c:numCache>
                <c:formatCode>General</c:formatCode>
                <c:ptCount val="4"/>
                <c:pt idx="0">
                  <c:v>2006</c:v>
                </c:pt>
                <c:pt idx="1">
                  <c:v>2008</c:v>
                </c:pt>
                <c:pt idx="2">
                  <c:v>2015</c:v>
                </c:pt>
                <c:pt idx="3">
                  <c:v>2016</c:v>
                </c:pt>
              </c:numCache>
            </c:numRef>
          </c:cat>
          <c:val>
            <c:numRef>
              <c:f>Sheet4!$B$3:$B$6</c:f>
              <c:numCache>
                <c:formatCode>0.0</c:formatCode>
                <c:ptCount val="4"/>
                <c:pt idx="0" formatCode="General">
                  <c:v>3.6</c:v>
                </c:pt>
                <c:pt idx="1">
                  <c:v>3</c:v>
                </c:pt>
                <c:pt idx="2" formatCode="General">
                  <c:v>0.56999999999999995</c:v>
                </c:pt>
                <c:pt idx="3" formatCode="General">
                  <c:v>0.5</c:v>
                </c:pt>
              </c:numCache>
            </c:numRef>
          </c:val>
        </c:ser>
        <c:axId val="81352960"/>
        <c:axId val="109591936"/>
      </c:barChart>
      <c:catAx>
        <c:axId val="81352960"/>
        <c:scaling>
          <c:orientation val="minMax"/>
        </c:scaling>
        <c:axPos val="b"/>
        <c:numFmt formatCode="General" sourceLinked="1"/>
        <c:tickLblPos val="nextTo"/>
        <c:spPr>
          <a:ln w="3175">
            <a:solidFill>
              <a:srgbClr val="969696"/>
            </a:solidFill>
            <a:prstDash val="solid"/>
          </a:ln>
        </c:spPr>
        <c:txPr>
          <a:bodyPr rot="0" vert="horz"/>
          <a:lstStyle/>
          <a:p>
            <a:pPr>
              <a:defRPr sz="1000" b="0" i="0" u="none" strike="noStrike" baseline="0">
                <a:solidFill>
                  <a:srgbClr val="000000"/>
                </a:solidFill>
                <a:latin typeface="Calibri"/>
                <a:ea typeface="Calibri"/>
                <a:cs typeface="Calibri"/>
              </a:defRPr>
            </a:pPr>
            <a:endParaRPr lang="el-GR"/>
          </a:p>
        </c:txPr>
        <c:crossAx val="109591936"/>
        <c:crosses val="autoZero"/>
        <c:auto val="1"/>
        <c:lblAlgn val="ctr"/>
        <c:lblOffset val="100"/>
        <c:tickLblSkip val="1"/>
        <c:tickMarkSkip val="1"/>
      </c:catAx>
      <c:valAx>
        <c:axId val="109591936"/>
        <c:scaling>
          <c:orientation val="minMax"/>
        </c:scaling>
        <c:axPos val="l"/>
        <c:title>
          <c:tx>
            <c:rich>
              <a:bodyPr rot="0" vert="horz"/>
              <a:lstStyle/>
              <a:p>
                <a:pPr algn="ctr">
                  <a:defRPr sz="1000" b="0" i="0" u="none" strike="noStrike" baseline="0">
                    <a:solidFill>
                      <a:srgbClr val="000000"/>
                    </a:solidFill>
                    <a:latin typeface="Calibri"/>
                    <a:ea typeface="Calibri"/>
                    <a:cs typeface="Calibri"/>
                  </a:defRPr>
                </a:pPr>
                <a:r>
                  <a:rPr lang="en-US"/>
                  <a:t>€/Wp</a:t>
                </a:r>
              </a:p>
            </c:rich>
          </c:tx>
          <c:layout>
            <c:manualLayout>
              <c:xMode val="edge"/>
              <c:yMode val="edge"/>
              <c:x val="1.4440433212996406E-2"/>
              <c:y val="0.50416885389326338"/>
            </c:manualLayout>
          </c:layout>
          <c:spPr>
            <a:noFill/>
            <a:ln w="25400">
              <a:noFill/>
            </a:ln>
          </c:spPr>
        </c:title>
        <c:numFmt formatCode="General" sourceLinked="1"/>
        <c:tickLblPos val="nextTo"/>
        <c:spPr>
          <a:ln w="3175">
            <a:solidFill>
              <a:srgbClr val="969696"/>
            </a:solidFill>
            <a:prstDash val="solid"/>
          </a:ln>
        </c:spPr>
        <c:txPr>
          <a:bodyPr rot="0" vert="horz"/>
          <a:lstStyle/>
          <a:p>
            <a:pPr>
              <a:defRPr sz="1000" b="0" i="0" u="none" strike="noStrike" baseline="0">
                <a:solidFill>
                  <a:srgbClr val="000000"/>
                </a:solidFill>
                <a:latin typeface="Calibri"/>
                <a:ea typeface="Calibri"/>
                <a:cs typeface="Calibri"/>
              </a:defRPr>
            </a:pPr>
            <a:endParaRPr lang="el-GR"/>
          </a:p>
        </c:txPr>
        <c:crossAx val="81352960"/>
        <c:crosses val="autoZero"/>
        <c:crossBetween val="between"/>
      </c:valAx>
      <c:spPr>
        <a:noFill/>
        <a:ln w="25400">
          <a:noFill/>
        </a:ln>
      </c:spPr>
    </c:plotArea>
    <c:plotVisOnly val="1"/>
    <c:dispBlanksAs val="gap"/>
  </c:chart>
  <c:spPr>
    <a:solidFill>
      <a:srgbClr val="FFFFFF"/>
    </a:solidFill>
    <a:ln w="3175">
      <a:solidFill>
        <a:srgbClr val="969696"/>
      </a:solidFill>
      <a:prstDash val="solid"/>
    </a:ln>
  </c:spPr>
  <c:txPr>
    <a:bodyPr/>
    <a:lstStyle/>
    <a:p>
      <a:pPr>
        <a:defRPr sz="1000" b="0" i="0" u="none" strike="noStrike" baseline="0">
          <a:solidFill>
            <a:srgbClr val="000000"/>
          </a:solidFill>
          <a:latin typeface="Calibri"/>
          <a:ea typeface="Calibri"/>
          <a:cs typeface="Calibri"/>
        </a:defRPr>
      </a:pPr>
      <a:endParaRPr lang="el-GR"/>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94CF3C-DA36-4411-BE83-46364679E790}" type="datetimeFigureOut">
              <a:rPr lang="el-GR" smtClean="0"/>
              <a:pPr/>
              <a:t>15/3/2017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D44A36-C36D-4E59-ADFC-A66E67C3D06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4CF3C-DA36-4411-BE83-46364679E790}" type="datetimeFigureOut">
              <a:rPr lang="el-GR" smtClean="0"/>
              <a:pPr/>
              <a:t>15/3/2017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44A36-C36D-4E59-ADFC-A66E67C3D06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5021" t="17726" r="10679" b="61394"/>
          <a:stretch>
            <a:fillRect/>
          </a:stretch>
        </p:blipFill>
        <p:spPr bwMode="auto">
          <a:xfrm>
            <a:off x="6444208" y="1"/>
            <a:ext cx="2699792" cy="144988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950" t="19713" r="52751" b="56801"/>
          <a:stretch>
            <a:fillRect/>
          </a:stretch>
        </p:blipFill>
        <p:spPr bwMode="auto">
          <a:xfrm>
            <a:off x="0" y="0"/>
            <a:ext cx="4278695" cy="1484784"/>
          </a:xfrm>
          <a:prstGeom prst="rect">
            <a:avLst/>
          </a:prstGeom>
          <a:noFill/>
          <a:ln w="9525">
            <a:noFill/>
            <a:miter lim="800000"/>
            <a:headEnd/>
            <a:tailEnd/>
          </a:ln>
        </p:spPr>
      </p:pic>
      <p:sp>
        <p:nvSpPr>
          <p:cNvPr id="7" name="1 - Τίτλος"/>
          <p:cNvSpPr txBox="1">
            <a:spLocks/>
          </p:cNvSpPr>
          <p:nvPr/>
        </p:nvSpPr>
        <p:spPr>
          <a:xfrm>
            <a:off x="467544" y="3501008"/>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rPr>
              <a:t>Φωτοβολταϊκά και </a:t>
            </a:r>
            <a:r>
              <a:rPr kumimoji="0" lang="en-US"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rPr>
              <a:t>Net Metering</a:t>
            </a:r>
            <a:br>
              <a:rPr kumimoji="0" lang="en-US" sz="4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a:t>
            </a:r>
            <a:r>
              <a:rPr kumimoji="0" lang="el-GR"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Ενεργειακός συμψηφισμός)</a:t>
            </a:r>
            <a:endParaRPr kumimoji="0" lang="el-G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8" name="1 - Τίτλος"/>
          <p:cNvSpPr txBox="1">
            <a:spLocks/>
          </p:cNvSpPr>
          <p:nvPr/>
        </p:nvSpPr>
        <p:spPr>
          <a:xfrm>
            <a:off x="395536" y="1484784"/>
            <a:ext cx="8229600" cy="1143000"/>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ΗΜΕΡΙΔΑ ΓΙΑ ΤΗΝ ΕΞΟΙΚΟΝΟΜΗΣΗ ΕΝΕΡΓΕΙΑΣ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ΧΡΗΜΑΤΟΔΟΤΙΚΑ ΕΡΓΑΛΕΙΑ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4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endParaRPr>
          </a:p>
        </p:txBody>
      </p:sp>
      <p:sp>
        <p:nvSpPr>
          <p:cNvPr id="9" name="1 - Τίτλος"/>
          <p:cNvSpPr txBox="1">
            <a:spLocks/>
          </p:cNvSpPr>
          <p:nvPr/>
        </p:nvSpPr>
        <p:spPr>
          <a:xfrm>
            <a:off x="0" y="4725144"/>
            <a:ext cx="5832648" cy="129614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smtClean="0">
                <a:solidFill>
                  <a:srgbClr val="0070C0"/>
                </a:solidFill>
                <a:effectLst>
                  <a:outerShdw blurRad="38100" dist="38100" dir="2700000" algn="tl">
                    <a:srgbClr val="000000">
                      <a:alpha val="43137"/>
                    </a:srgbClr>
                  </a:outerShdw>
                </a:effectLst>
                <a:latin typeface="+mj-lt"/>
                <a:ea typeface="+mj-ea"/>
                <a:cs typeface="+mj-cs"/>
              </a:rPr>
              <a:t>Δημήτριος Βαρβιτσιώτης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Μέλος</a:t>
            </a:r>
            <a:r>
              <a:rPr kumimoji="0" lang="el-GR" sz="24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 ΔΣ Συνδέσμου </a:t>
            </a:r>
            <a:r>
              <a:rPr kumimoji="0" lang="el-GR" sz="24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Φωτοβολταϊκών</a:t>
            </a:r>
            <a:endParaRPr kumimoji="0" lang="en-US" sz="24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B050"/>
                </a:solidFill>
                <a:effectLst>
                  <a:outerShdw blurRad="38100" dist="38100" dir="2700000" algn="tl">
                    <a:srgbClr val="000000">
                      <a:alpha val="43137"/>
                    </a:srgbClr>
                  </a:outerShdw>
                </a:effectLst>
                <a:latin typeface="+mj-lt"/>
                <a:ea typeface="+mj-ea"/>
                <a:cs typeface="+mj-cs"/>
              </a:rPr>
              <a:t>ECOVAR POWER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B050"/>
                </a:solidFill>
                <a:effectLst>
                  <a:outerShdw blurRad="38100" dist="38100" dir="2700000" algn="tl">
                    <a:srgbClr val="000000">
                      <a:alpha val="43137"/>
                    </a:srgbClr>
                  </a:outerShdw>
                </a:effectLst>
                <a:latin typeface="+mj-lt"/>
                <a:ea typeface="+mj-ea"/>
                <a:cs typeface="+mj-cs"/>
              </a:rPr>
              <a:t>Energy</a:t>
            </a:r>
            <a:r>
              <a:rPr kumimoji="0" lang="el-GR" sz="24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a:t>
            </a:r>
            <a:r>
              <a:rPr kumimoji="0" lang="en-US" sz="24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Sector EPC</a:t>
            </a:r>
            <a:endParaRPr kumimoji="0" lang="el-GR" sz="24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10" name="1 - Τίτλος"/>
          <p:cNvSpPr txBox="1">
            <a:spLocks/>
          </p:cNvSpPr>
          <p:nvPr/>
        </p:nvSpPr>
        <p:spPr>
          <a:xfrm>
            <a:off x="5796136" y="2204864"/>
            <a:ext cx="3347864" cy="576064"/>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ΤΕΕ Ανατολικής Στερεάς – ΠΣΔΜΗ</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Λαμία 15 Μαρτίου 2017 </a:t>
            </a:r>
            <a:endParaRPr kumimoji="0" lang="el-GR" sz="20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1028" name="Picture 4"/>
          <p:cNvPicPr>
            <a:picLocks noChangeAspect="1" noChangeArrowheads="1"/>
          </p:cNvPicPr>
          <p:nvPr/>
        </p:nvPicPr>
        <p:blipFill>
          <a:blip r:embed="rId3" cstate="print"/>
          <a:srcRect l="19571" t="11246" r="58829" b="77954"/>
          <a:stretch>
            <a:fillRect/>
          </a:stretch>
        </p:blipFill>
        <p:spPr bwMode="auto">
          <a:xfrm>
            <a:off x="5364088" y="4581128"/>
            <a:ext cx="3456384" cy="10801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dirty="0"/>
              <a:t>Παράλληλα, αναμένεται μία βελτίωση του θεσμικού πλαισίου για την </a:t>
            </a:r>
            <a:r>
              <a:rPr lang="el-GR" dirty="0" err="1"/>
              <a:t>αυτοπαραγωγή</a:t>
            </a:r>
            <a:r>
              <a:rPr lang="el-GR" dirty="0"/>
              <a:t> με ενεργειακό συμψηφισμό (</a:t>
            </a:r>
            <a:r>
              <a:rPr lang="en-US" dirty="0"/>
              <a:t>net metering</a:t>
            </a:r>
            <a:r>
              <a:rPr lang="el-GR" dirty="0"/>
              <a:t>) αφού οι μέχρι τώρα επιδόσεις στον τομέα αυτό απέχουν σημαντικά από τις προσδοκίες. </a:t>
            </a:r>
            <a:endParaRPr lang="en-US" dirty="0" smtClean="0"/>
          </a:p>
          <a:p>
            <a:r>
              <a:rPr lang="el-GR" dirty="0" smtClean="0"/>
              <a:t>Το </a:t>
            </a:r>
            <a:r>
              <a:rPr lang="el-GR" dirty="0"/>
              <a:t>νέο καθεστώς θα δίνει, για παράδειγμα, τη δυνατότητα εικονικού συμψηφισμού σε νομικά πρόσωπα και κατ’ επάγγελμα αγρότες</a:t>
            </a:r>
            <a:r>
              <a:rPr lang="el-GR" dirty="0" smtClean="0"/>
              <a:t>.</a:t>
            </a:r>
            <a:endParaRPr lang="en-US" dirty="0" smtClean="0"/>
          </a:p>
          <a:p>
            <a:r>
              <a:rPr lang="el-GR" dirty="0" smtClean="0"/>
              <a:t> </a:t>
            </a:r>
            <a:r>
              <a:rPr lang="el-GR" dirty="0"/>
              <a:t>Εικονικός είναι ο συμψηφισμός της παραγόμενης ηλεκτρικής ενέργειας, από σταθμό ΑΠΕ </a:t>
            </a:r>
            <a:r>
              <a:rPr lang="el-GR" dirty="0" err="1"/>
              <a:t>αυτοπαραγωγού</a:t>
            </a:r>
            <a:r>
              <a:rPr lang="el-GR" dirty="0"/>
              <a:t>, με την συνολική καταναλισκόμενη ηλεκτρική ενέργεια σε εγκαταστάσεις του </a:t>
            </a:r>
            <a:r>
              <a:rPr lang="el-GR" dirty="0" err="1"/>
              <a:t>αυτοπαραγωγού</a:t>
            </a:r>
            <a:r>
              <a:rPr lang="el-GR" dirty="0"/>
              <a:t>, από τις οποίες τουλάχιστον η μια είτε δεν βρίσκεται στον ίδιο ή όμορο χώρο με το σταθμό ΑΠΕ είτε στην περίπτωση που βρίσκεται, τροφοδοτείται από διαφορετική παροχή.</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600200"/>
            <a:ext cx="8686800" cy="5257800"/>
          </a:xfrm>
        </p:spPr>
        <p:txBody>
          <a:bodyPr>
            <a:normAutofit fontScale="70000" lnSpcReduction="20000"/>
          </a:bodyPr>
          <a:lstStyle/>
          <a:p>
            <a:r>
              <a:rPr lang="el-GR" dirty="0"/>
              <a:t>Πως βλέπει λοιπόν το αρμόδιο υπουργείο Περιβάλλοντος και Ενέργειας το μέλλον των </a:t>
            </a:r>
            <a:r>
              <a:rPr lang="el-GR" dirty="0" err="1"/>
              <a:t>φωτοβολταϊκών</a:t>
            </a:r>
            <a:r>
              <a:rPr lang="el-GR" dirty="0"/>
              <a:t> και των ΑΠΕ συνολικότερα; Με βάση τα επίσημα κείμενα, </a:t>
            </a:r>
            <a:r>
              <a:rPr lang="el-GR" i="1" dirty="0"/>
              <a:t>“σύμφωνα με τα πρώτα αποτελέσματα του ενεργειακού σχεδιασμού που βρίσκεται σε εξέλιξη, για την επίτευξη, με το βέλτιστο οικονομικά τρόπο, των ενεργειακών στόχων του 2020 </a:t>
            </a:r>
            <a:r>
              <a:rPr lang="el-GR" b="1" i="1" dirty="0"/>
              <a:t>εκτιμάται ότι θα χρειαστεί να εγκατασταθούν επιπλέον των λειτουργούντων περίπου 2.200 έως 2.700 </a:t>
            </a:r>
            <a:r>
              <a:rPr lang="en-US" b="1" i="1" dirty="0"/>
              <a:t>MW</a:t>
            </a:r>
            <a:r>
              <a:rPr lang="el-GR" b="1" i="1" dirty="0"/>
              <a:t> νέων έργων ΑΠΕ</a:t>
            </a:r>
            <a:r>
              <a:rPr lang="el-GR" i="1" dirty="0"/>
              <a:t>. Σε επίπεδο τεχνολογίας αυτό εκτιμάται ότι θα επιτευχθεί κυρίως με νέα αιολικά και </a:t>
            </a:r>
            <a:r>
              <a:rPr lang="el-GR" i="1" dirty="0" err="1"/>
              <a:t>φωτοβολταϊκά</a:t>
            </a:r>
            <a:r>
              <a:rPr lang="el-GR" i="1" dirty="0"/>
              <a:t> πάρκα, ενώ λιγότερο από το 10% της προβλεπόμενης νέας εγκατεστημένης ισχύς μέχρι το 2020 θα αφορά έργα από τις υπόλοιπες τεχνολογίες των έργων ΑΠΕ. Στην εκτίμηση αυτή συμπεριλαμβάνεται και σημαντικός αριθμός συστημάτων ΑΠΕ αυτοπαραγωγής με ενεργειακό συμψηφισμό, τα οποία προβλέπεται ότι θα έχουν σημαντική συνεισφορά μέχρι το 2020 για την επίτευξη των συγκεκριμένων εθνικών ενεργειακών στόχων</a:t>
            </a:r>
            <a:r>
              <a:rPr lang="el-GR" i="1" dirty="0" smtClean="0"/>
              <a:t>”.</a:t>
            </a:r>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96752"/>
            <a:ext cx="8640960" cy="5661248"/>
          </a:xfrm>
        </p:spPr>
        <p:txBody>
          <a:bodyPr>
            <a:normAutofit fontScale="70000" lnSpcReduction="20000"/>
          </a:bodyPr>
          <a:lstStyle/>
          <a:p>
            <a:pPr>
              <a:buNone/>
            </a:pPr>
            <a:r>
              <a:rPr lang="el-GR" b="1" dirty="0"/>
              <a:t>Η στατιστική του </a:t>
            </a:r>
            <a:r>
              <a:rPr lang="en-US" b="1" dirty="0"/>
              <a:t>net metering</a:t>
            </a:r>
            <a:endParaRPr lang="el-GR" dirty="0"/>
          </a:p>
          <a:p>
            <a:r>
              <a:rPr lang="el-GR" dirty="0" smtClean="0"/>
              <a:t>Σε </a:t>
            </a:r>
            <a:r>
              <a:rPr lang="el-GR" dirty="0"/>
              <a:t>όλη την επικράτεια έχουν υποβληθεί 1.025 αιτήσεις από την αρχή του προγράμματος </a:t>
            </a:r>
            <a:r>
              <a:rPr lang="en-US" dirty="0"/>
              <a:t>net metering</a:t>
            </a:r>
            <a:r>
              <a:rPr lang="el-GR" dirty="0"/>
              <a:t> (Μάιος 2015). Το 85% αυτών έχουν προχωρήσει στο στάδιο της προσφοράς σύνδεσης ή/και στη σύμβαση σύνδεσης, ενώ 443 (43% των αιτήσεων) συστήματα έχουν διασυνδεθεί και λειτουργούν κανονικά</a:t>
            </a:r>
            <a:r>
              <a:rPr lang="el-GR" dirty="0" smtClean="0"/>
              <a:t>.</a:t>
            </a:r>
            <a:endParaRPr lang="el-GR" b="1" dirty="0"/>
          </a:p>
          <a:p>
            <a:r>
              <a:rPr lang="el-GR" dirty="0"/>
              <a:t>Όσον αφορά στην ισχύ των αιτήσεων που έχουν υποβληθεί, αυτή ανέρχεται σε 23,47</a:t>
            </a:r>
            <a:r>
              <a:rPr lang="el-GR" b="1" dirty="0"/>
              <a:t> </a:t>
            </a:r>
            <a:r>
              <a:rPr lang="en-US" dirty="0" err="1"/>
              <a:t>MWp</a:t>
            </a:r>
            <a:r>
              <a:rPr lang="el-GR" dirty="0"/>
              <a:t>, ενώ τα συστήματα που έχουν συνδεθεί είναι 5,9 </a:t>
            </a:r>
            <a:r>
              <a:rPr lang="en-US" dirty="0" err="1"/>
              <a:t>MWp</a:t>
            </a:r>
            <a:r>
              <a:rPr lang="el-GR" dirty="0"/>
              <a:t> (25% της συνολικής ισχύος των αιτήσεων). </a:t>
            </a:r>
          </a:p>
          <a:p>
            <a:r>
              <a:rPr lang="el-GR" dirty="0"/>
              <a:t>Από την ημερομηνία που γίνεται η αίτηση μέχρι την προσφορά σύνδεσης απαιτούνται κατά μέσο όρο 26 ημέρες, ενώ από την προσφορά σύνδεσης μέχρι τη σύμβαση σύνδεσης απαιτούνται κατά μέσο όρο 37 ημέρες. </a:t>
            </a:r>
            <a:endParaRPr lang="en-US" dirty="0" smtClean="0"/>
          </a:p>
          <a:p>
            <a:r>
              <a:rPr lang="el-GR" dirty="0" smtClean="0"/>
              <a:t>Τέλος</a:t>
            </a:r>
            <a:r>
              <a:rPr lang="el-GR" dirty="0"/>
              <a:t>, από τη σύμβαση σύνδεσης ως την ενεργοποίηση απαιτούνται κατά μέσο όρο 99 ημερολογιακές ημέρες. </a:t>
            </a:r>
            <a:endParaRPr lang="en-US" dirty="0" smtClean="0"/>
          </a:p>
          <a:p>
            <a:r>
              <a:rPr lang="el-GR" dirty="0" smtClean="0"/>
              <a:t>Επομένως</a:t>
            </a:r>
            <a:r>
              <a:rPr lang="el-GR" dirty="0"/>
              <a:t>, από την ημερομηνία που ο επενδυτής θα καταθέσει την αίτησή του μέχρι την ενεργοποίηση του συστήματός του απαιτούνται κατά μέσο όρο 162 μέρες, δηλαδή πεντέμισι μήνες.</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graphicFrame>
        <p:nvGraphicFramePr>
          <p:cNvPr id="7" name="6 - Πίνακας"/>
          <p:cNvGraphicFramePr>
            <a:graphicFrameLocks noGrp="1"/>
          </p:cNvGraphicFramePr>
          <p:nvPr/>
        </p:nvGraphicFramePr>
        <p:xfrm>
          <a:off x="467544" y="1268760"/>
          <a:ext cx="8208914" cy="4796168"/>
        </p:xfrm>
        <a:graphic>
          <a:graphicData uri="http://schemas.openxmlformats.org/drawingml/2006/table">
            <a:tbl>
              <a:tblPr/>
              <a:tblGrid>
                <a:gridCol w="1980591"/>
                <a:gridCol w="1199286"/>
                <a:gridCol w="1199286"/>
                <a:gridCol w="1199286"/>
                <a:gridCol w="1199286"/>
                <a:gridCol w="711097"/>
                <a:gridCol w="720082"/>
              </a:tblGrid>
              <a:tr h="343423">
                <a:tc rowSpan="2">
                  <a:txBody>
                    <a:bodyPr/>
                    <a:lstStyle/>
                    <a:p>
                      <a:endParaRPr lang="el-GR" sz="1600">
                        <a:solidFill>
                          <a:srgbClr val="000000"/>
                        </a:solidFill>
                        <a:latin typeface="Cambria"/>
                        <a:ea typeface="Times New Roman"/>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DF2F8"/>
                    </a:solidFill>
                  </a:tcPr>
                </a:tc>
                <a:tc gridSpan="2">
                  <a:txBody>
                    <a:bodyPr/>
                    <a:lstStyle/>
                    <a:p>
                      <a:pPr algn="ctr">
                        <a:lnSpc>
                          <a:spcPct val="130000"/>
                        </a:lnSpc>
                        <a:spcAft>
                          <a:spcPts val="0"/>
                        </a:spcAft>
                      </a:pPr>
                      <a:r>
                        <a:rPr lang="el-GR" sz="1600" b="1">
                          <a:solidFill>
                            <a:srgbClr val="000000"/>
                          </a:solidFill>
                          <a:latin typeface="Calibri"/>
                          <a:ea typeface="Times New Roman"/>
                          <a:cs typeface="Calibri"/>
                        </a:rPr>
                        <a:t>Διασυνδεδεμένο σύστημα</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DF2F8"/>
                    </a:solidFill>
                  </a:tcPr>
                </a:tc>
                <a:tc hMerge="1">
                  <a:txBody>
                    <a:bodyPr/>
                    <a:lstStyle/>
                    <a:p>
                      <a:endParaRPr lang="el-GR"/>
                    </a:p>
                  </a:txBody>
                  <a:tcPr/>
                </a:tc>
                <a:tc gridSpan="2">
                  <a:txBody>
                    <a:bodyPr/>
                    <a:lstStyle/>
                    <a:p>
                      <a:pPr algn="ctr">
                        <a:lnSpc>
                          <a:spcPct val="130000"/>
                        </a:lnSpc>
                        <a:spcAft>
                          <a:spcPts val="0"/>
                        </a:spcAft>
                      </a:pPr>
                      <a:r>
                        <a:rPr lang="el-GR" sz="1600" b="1">
                          <a:solidFill>
                            <a:srgbClr val="000000"/>
                          </a:solidFill>
                          <a:latin typeface="Calibri"/>
                          <a:ea typeface="Times New Roman"/>
                          <a:cs typeface="Calibri"/>
                        </a:rPr>
                        <a:t>Μη διασυνδεδεμένο σύστημα</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DF2F8"/>
                    </a:solidFill>
                  </a:tcPr>
                </a:tc>
                <a:tc hMerge="1">
                  <a:txBody>
                    <a:bodyPr/>
                    <a:lstStyle/>
                    <a:p>
                      <a:endParaRPr lang="el-GR"/>
                    </a:p>
                  </a:txBody>
                  <a:tcPr/>
                </a:tc>
                <a:tc gridSpan="2">
                  <a:txBody>
                    <a:bodyPr/>
                    <a:lstStyle/>
                    <a:p>
                      <a:pPr algn="ctr">
                        <a:lnSpc>
                          <a:spcPct val="130000"/>
                        </a:lnSpc>
                        <a:spcAft>
                          <a:spcPts val="0"/>
                        </a:spcAft>
                      </a:pPr>
                      <a:r>
                        <a:rPr lang="el-GR" sz="1600" b="1">
                          <a:solidFill>
                            <a:srgbClr val="000000"/>
                          </a:solidFill>
                          <a:latin typeface="Calibri"/>
                          <a:ea typeface="Times New Roman"/>
                          <a:cs typeface="Calibri"/>
                        </a:rPr>
                        <a:t>Σύνολο</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DF2F8"/>
                    </a:solidFill>
                  </a:tcPr>
                </a:tc>
                <a:tc hMerge="1">
                  <a:txBody>
                    <a:bodyPr/>
                    <a:lstStyle/>
                    <a:p>
                      <a:endParaRPr lang="el-GR"/>
                    </a:p>
                  </a:txBody>
                  <a:tcPr/>
                </a:tc>
              </a:tr>
              <a:tr h="1888825">
                <a:tc vMerge="1">
                  <a:txBody>
                    <a:bodyPr/>
                    <a:lstStyle/>
                    <a:p>
                      <a:endParaRPr lang="el-GR"/>
                    </a:p>
                  </a:txBody>
                  <a:tcPr/>
                </a:tc>
                <a:tc>
                  <a:txBody>
                    <a:bodyPr/>
                    <a:lstStyle/>
                    <a:p>
                      <a:pPr algn="ctr">
                        <a:lnSpc>
                          <a:spcPct val="130000"/>
                        </a:lnSpc>
                        <a:spcAft>
                          <a:spcPts val="0"/>
                        </a:spcAft>
                      </a:pPr>
                      <a:r>
                        <a:rPr lang="el-GR" sz="1600" b="1">
                          <a:solidFill>
                            <a:srgbClr val="000000"/>
                          </a:solidFill>
                          <a:latin typeface="Calibri"/>
                          <a:ea typeface="Times New Roman"/>
                          <a:cs typeface="Calibri"/>
                        </a:rPr>
                        <a:t>Αριθμός συστημάτων</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b="1">
                          <a:solidFill>
                            <a:srgbClr val="000000"/>
                          </a:solidFill>
                          <a:latin typeface="Calibri"/>
                          <a:ea typeface="Times New Roman"/>
                          <a:cs typeface="Calibri"/>
                        </a:rPr>
                        <a:t>Ισχύς (</a:t>
                      </a:r>
                      <a:r>
                        <a:rPr lang="en-US" sz="1600" b="1">
                          <a:solidFill>
                            <a:srgbClr val="000000"/>
                          </a:solidFill>
                          <a:latin typeface="Calibri"/>
                          <a:ea typeface="Times New Roman"/>
                          <a:cs typeface="Calibri"/>
                        </a:rPr>
                        <a:t>MWp)</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b="1">
                          <a:solidFill>
                            <a:srgbClr val="000000"/>
                          </a:solidFill>
                          <a:latin typeface="Calibri"/>
                          <a:ea typeface="Times New Roman"/>
                          <a:cs typeface="Calibri"/>
                        </a:rPr>
                        <a:t>Αριθμός συστημάτων</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b="1">
                          <a:solidFill>
                            <a:srgbClr val="000000"/>
                          </a:solidFill>
                          <a:latin typeface="Calibri"/>
                          <a:ea typeface="Times New Roman"/>
                          <a:cs typeface="Calibri"/>
                        </a:rPr>
                        <a:t>Ισχύς (</a:t>
                      </a:r>
                      <a:r>
                        <a:rPr lang="en-US" sz="1600" b="1">
                          <a:solidFill>
                            <a:srgbClr val="000000"/>
                          </a:solidFill>
                          <a:latin typeface="Calibri"/>
                          <a:ea typeface="Times New Roman"/>
                          <a:cs typeface="Calibri"/>
                        </a:rPr>
                        <a:t>MWp)</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b="1">
                          <a:solidFill>
                            <a:srgbClr val="000000"/>
                          </a:solidFill>
                          <a:latin typeface="Calibri"/>
                          <a:ea typeface="Times New Roman"/>
                          <a:cs typeface="Calibri"/>
                        </a:rPr>
                        <a:t>Αριθμός συστημάτων</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b="1">
                          <a:solidFill>
                            <a:srgbClr val="000000"/>
                          </a:solidFill>
                          <a:latin typeface="Calibri"/>
                          <a:ea typeface="Times New Roman"/>
                          <a:cs typeface="Calibri"/>
                        </a:rPr>
                        <a:t>Ισχύς (</a:t>
                      </a:r>
                      <a:r>
                        <a:rPr lang="en-US" sz="1600" b="1">
                          <a:solidFill>
                            <a:srgbClr val="000000"/>
                          </a:solidFill>
                          <a:latin typeface="Calibri"/>
                          <a:ea typeface="Times New Roman"/>
                          <a:cs typeface="Calibri"/>
                        </a:rPr>
                        <a:t>MWp)</a:t>
                      </a:r>
                      <a:endParaRPr lang="el-GR" sz="1600">
                        <a:solidFill>
                          <a:srgbClr val="000000"/>
                        </a:solidFill>
                        <a:latin typeface="Calibri"/>
                        <a:ea typeface="Calibri"/>
                        <a:cs typeface="Times New Roman"/>
                      </a:endParaRPr>
                    </a:p>
                  </a:txBody>
                  <a:tcPr marL="49188" marR="4918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r>
              <a:tr h="858557">
                <a:tc>
                  <a:txBody>
                    <a:bodyPr/>
                    <a:lstStyle/>
                    <a:p>
                      <a:pPr>
                        <a:lnSpc>
                          <a:spcPct val="130000"/>
                        </a:lnSpc>
                        <a:spcAft>
                          <a:spcPts val="0"/>
                        </a:spcAft>
                      </a:pPr>
                      <a:r>
                        <a:rPr lang="el-GR" sz="1600">
                          <a:solidFill>
                            <a:srgbClr val="000000"/>
                          </a:solidFill>
                          <a:latin typeface="Calibri"/>
                          <a:ea typeface="Times New Roman"/>
                          <a:cs typeface="Calibri"/>
                        </a:rPr>
                        <a:t>Αιτήσεις</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652</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n-US" sz="1600">
                          <a:solidFill>
                            <a:srgbClr val="000000"/>
                          </a:solidFill>
                          <a:latin typeface="Calibri"/>
                          <a:ea typeface="Times New Roman"/>
                          <a:cs typeface="Calibri"/>
                        </a:rPr>
                        <a:t>1</a:t>
                      </a:r>
                      <a:r>
                        <a:rPr lang="el-GR" sz="1600">
                          <a:solidFill>
                            <a:srgbClr val="000000"/>
                          </a:solidFill>
                          <a:latin typeface="Calibri"/>
                          <a:ea typeface="Times New Roman"/>
                          <a:cs typeface="Calibri"/>
                        </a:rPr>
                        <a:t>5</a:t>
                      </a:r>
                      <a:r>
                        <a:rPr lang="en-US" sz="1600">
                          <a:solidFill>
                            <a:srgbClr val="000000"/>
                          </a:solidFill>
                          <a:latin typeface="Calibri"/>
                          <a:ea typeface="Times New Roman"/>
                          <a:cs typeface="Calibri"/>
                        </a:rPr>
                        <a:t>,</a:t>
                      </a:r>
                      <a:r>
                        <a:rPr lang="el-GR" sz="1600">
                          <a:solidFill>
                            <a:srgbClr val="000000"/>
                          </a:solidFill>
                          <a:latin typeface="Calibri"/>
                          <a:ea typeface="Times New Roman"/>
                          <a:cs typeface="Calibri"/>
                        </a:rPr>
                        <a:t>56</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373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7</a:t>
                      </a:r>
                      <a:r>
                        <a:rPr lang="en-US" sz="1600">
                          <a:solidFill>
                            <a:srgbClr val="000000"/>
                          </a:solidFill>
                          <a:latin typeface="Calibri"/>
                          <a:ea typeface="Times New Roman"/>
                          <a:cs typeface="Calibri"/>
                        </a:rPr>
                        <a:t>,9</a:t>
                      </a:r>
                      <a:r>
                        <a:rPr lang="el-GR" sz="1600">
                          <a:solidFill>
                            <a:srgbClr val="000000"/>
                          </a:solidFill>
                          <a:latin typeface="Calibri"/>
                          <a:ea typeface="Times New Roman"/>
                          <a:cs typeface="Calibri"/>
                        </a:rPr>
                        <a:t>1</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1.025</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23</a:t>
                      </a:r>
                      <a:r>
                        <a:rPr lang="en-US" sz="1600">
                          <a:solidFill>
                            <a:srgbClr val="000000"/>
                          </a:solidFill>
                          <a:latin typeface="Calibri"/>
                          <a:ea typeface="Times New Roman"/>
                          <a:cs typeface="Calibri"/>
                        </a:rPr>
                        <a:t>,</a:t>
                      </a:r>
                      <a:r>
                        <a:rPr lang="el-GR" sz="1600">
                          <a:solidFill>
                            <a:srgbClr val="000000"/>
                          </a:solidFill>
                          <a:latin typeface="Calibri"/>
                          <a:ea typeface="Times New Roman"/>
                          <a:cs typeface="Calibri"/>
                        </a:rPr>
                        <a:t>47</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858557">
                <a:tc>
                  <a:txBody>
                    <a:bodyPr/>
                    <a:lstStyle/>
                    <a:p>
                      <a:pPr>
                        <a:lnSpc>
                          <a:spcPct val="130000"/>
                        </a:lnSpc>
                        <a:spcAft>
                          <a:spcPts val="0"/>
                        </a:spcAft>
                      </a:pPr>
                      <a:r>
                        <a:rPr lang="el-GR" sz="1600">
                          <a:solidFill>
                            <a:srgbClr val="000000"/>
                          </a:solidFill>
                          <a:latin typeface="Calibri"/>
                          <a:ea typeface="Times New Roman"/>
                          <a:cs typeface="Calibri"/>
                        </a:rPr>
                        <a:t>Προσφορά σύνδεσης ή/και σύμβαση σύνδεσης</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a:solidFill>
                            <a:srgbClr val="000000"/>
                          </a:solidFill>
                          <a:latin typeface="Calibri"/>
                          <a:ea typeface="Times New Roman"/>
                          <a:cs typeface="Calibri"/>
                        </a:rPr>
                        <a:t>593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a:solidFill>
                            <a:srgbClr val="000000"/>
                          </a:solidFill>
                          <a:latin typeface="Calibri"/>
                          <a:ea typeface="Times New Roman"/>
                          <a:cs typeface="Calibri"/>
                        </a:rPr>
                        <a:t>9</a:t>
                      </a:r>
                      <a:r>
                        <a:rPr lang="en-US" sz="1600">
                          <a:solidFill>
                            <a:srgbClr val="000000"/>
                          </a:solidFill>
                          <a:latin typeface="Calibri"/>
                          <a:ea typeface="Times New Roman"/>
                          <a:cs typeface="Calibri"/>
                        </a:rPr>
                        <a:t>,</a:t>
                      </a:r>
                      <a:r>
                        <a:rPr lang="el-GR" sz="1600">
                          <a:solidFill>
                            <a:srgbClr val="000000"/>
                          </a:solidFill>
                          <a:latin typeface="Calibri"/>
                          <a:ea typeface="Times New Roman"/>
                          <a:cs typeface="Calibri"/>
                        </a:rPr>
                        <a:t>65</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a:solidFill>
                            <a:srgbClr val="000000"/>
                          </a:solidFill>
                          <a:latin typeface="Calibri"/>
                          <a:ea typeface="Times New Roman"/>
                          <a:cs typeface="Calibri"/>
                        </a:rPr>
                        <a:t>267</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n-US" sz="1600">
                          <a:solidFill>
                            <a:srgbClr val="000000"/>
                          </a:solidFill>
                          <a:latin typeface="Calibri"/>
                          <a:ea typeface="Times New Roman"/>
                          <a:cs typeface="Calibri"/>
                        </a:rPr>
                        <a:t>4,</a:t>
                      </a:r>
                      <a:r>
                        <a:rPr lang="el-GR" sz="1600">
                          <a:solidFill>
                            <a:srgbClr val="000000"/>
                          </a:solidFill>
                          <a:latin typeface="Calibri"/>
                          <a:ea typeface="Times New Roman"/>
                          <a:cs typeface="Calibri"/>
                        </a:rPr>
                        <a:t>53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l-GR" sz="1600">
                          <a:solidFill>
                            <a:srgbClr val="000000"/>
                          </a:solidFill>
                          <a:latin typeface="Calibri"/>
                          <a:ea typeface="Times New Roman"/>
                          <a:cs typeface="Calibri"/>
                        </a:rPr>
                        <a:t>867</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c>
                  <a:txBody>
                    <a:bodyPr/>
                    <a:lstStyle/>
                    <a:p>
                      <a:pPr algn="ctr">
                        <a:lnSpc>
                          <a:spcPct val="130000"/>
                        </a:lnSpc>
                        <a:spcAft>
                          <a:spcPts val="0"/>
                        </a:spcAft>
                      </a:pPr>
                      <a:r>
                        <a:rPr lang="en-US" sz="1600">
                          <a:solidFill>
                            <a:srgbClr val="000000"/>
                          </a:solidFill>
                          <a:latin typeface="Calibri"/>
                          <a:ea typeface="Times New Roman"/>
                          <a:cs typeface="Calibri"/>
                        </a:rPr>
                        <a:t>1</a:t>
                      </a:r>
                      <a:r>
                        <a:rPr lang="el-GR" sz="1600">
                          <a:solidFill>
                            <a:srgbClr val="000000"/>
                          </a:solidFill>
                          <a:latin typeface="Calibri"/>
                          <a:ea typeface="Times New Roman"/>
                          <a:cs typeface="Calibri"/>
                        </a:rPr>
                        <a:t>4</a:t>
                      </a:r>
                      <a:r>
                        <a:rPr lang="en-US" sz="1600">
                          <a:solidFill>
                            <a:srgbClr val="000000"/>
                          </a:solidFill>
                          <a:latin typeface="Calibri"/>
                          <a:ea typeface="Times New Roman"/>
                          <a:cs typeface="Calibri"/>
                        </a:rPr>
                        <a:t>,</a:t>
                      </a:r>
                      <a:r>
                        <a:rPr lang="el-GR" sz="1600">
                          <a:solidFill>
                            <a:srgbClr val="000000"/>
                          </a:solidFill>
                          <a:latin typeface="Calibri"/>
                          <a:ea typeface="Times New Roman"/>
                          <a:cs typeface="Calibri"/>
                        </a:rPr>
                        <a:t>18</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7BFDE"/>
                    </a:solidFill>
                  </a:tcPr>
                </a:tc>
              </a:tr>
              <a:tr h="515134">
                <a:tc>
                  <a:txBody>
                    <a:bodyPr/>
                    <a:lstStyle/>
                    <a:p>
                      <a:pPr>
                        <a:lnSpc>
                          <a:spcPct val="130000"/>
                        </a:lnSpc>
                        <a:spcAft>
                          <a:spcPts val="0"/>
                        </a:spcAft>
                      </a:pPr>
                      <a:r>
                        <a:rPr lang="el-GR" sz="1600">
                          <a:solidFill>
                            <a:srgbClr val="000000"/>
                          </a:solidFill>
                          <a:latin typeface="Calibri"/>
                          <a:ea typeface="Times New Roman"/>
                          <a:cs typeface="Calibri"/>
                        </a:rPr>
                        <a:t>Ενεργοποίηση</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400</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5</a:t>
                      </a:r>
                      <a:r>
                        <a:rPr lang="en-US" sz="1600">
                          <a:solidFill>
                            <a:srgbClr val="000000"/>
                          </a:solidFill>
                          <a:latin typeface="Calibri"/>
                          <a:ea typeface="Times New Roman"/>
                          <a:cs typeface="Calibri"/>
                        </a:rPr>
                        <a:t>,</a:t>
                      </a:r>
                      <a:r>
                        <a:rPr lang="el-GR" sz="1600">
                          <a:solidFill>
                            <a:srgbClr val="000000"/>
                          </a:solidFill>
                          <a:latin typeface="Calibri"/>
                          <a:ea typeface="Times New Roman"/>
                          <a:cs typeface="Calibri"/>
                        </a:rPr>
                        <a:t>47</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43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n-US" sz="1600">
                          <a:solidFill>
                            <a:srgbClr val="000000"/>
                          </a:solidFill>
                          <a:latin typeface="Calibri"/>
                          <a:ea typeface="Times New Roman"/>
                          <a:cs typeface="Calibri"/>
                        </a:rPr>
                        <a:t>0,</a:t>
                      </a:r>
                      <a:r>
                        <a:rPr lang="el-GR" sz="1600">
                          <a:solidFill>
                            <a:srgbClr val="000000"/>
                          </a:solidFill>
                          <a:latin typeface="Calibri"/>
                          <a:ea typeface="Times New Roman"/>
                          <a:cs typeface="Calibri"/>
                        </a:rPr>
                        <a:t>43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a:solidFill>
                            <a:srgbClr val="000000"/>
                          </a:solidFill>
                          <a:latin typeface="Calibri"/>
                          <a:ea typeface="Times New Roman"/>
                          <a:cs typeface="Calibri"/>
                        </a:rPr>
                        <a:t>443</a:t>
                      </a:r>
                      <a:endParaRPr lang="el-GR" sz="160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1600" dirty="0">
                          <a:solidFill>
                            <a:srgbClr val="000000"/>
                          </a:solidFill>
                          <a:latin typeface="Calibri"/>
                          <a:ea typeface="Times New Roman"/>
                          <a:cs typeface="Calibri"/>
                        </a:rPr>
                        <a:t>5</a:t>
                      </a:r>
                      <a:r>
                        <a:rPr lang="en-US" sz="1600" dirty="0">
                          <a:solidFill>
                            <a:srgbClr val="000000"/>
                          </a:solidFill>
                          <a:latin typeface="Calibri"/>
                          <a:ea typeface="Times New Roman"/>
                          <a:cs typeface="Calibri"/>
                        </a:rPr>
                        <a:t>,</a:t>
                      </a:r>
                      <a:r>
                        <a:rPr lang="el-GR" sz="1600" dirty="0">
                          <a:solidFill>
                            <a:srgbClr val="000000"/>
                          </a:solidFill>
                          <a:latin typeface="Calibri"/>
                          <a:ea typeface="Times New Roman"/>
                          <a:cs typeface="Calibri"/>
                        </a:rPr>
                        <a:t>9</a:t>
                      </a:r>
                      <a:endParaRPr lang="el-GR" sz="1600" dirty="0">
                        <a:solidFill>
                          <a:srgbClr val="000000"/>
                        </a:solidFill>
                        <a:latin typeface="Calibri"/>
                        <a:ea typeface="Calibri"/>
                        <a:cs typeface="Times New Roman"/>
                      </a:endParaRPr>
                    </a:p>
                  </a:txBody>
                  <a:tcPr marL="49188" marR="4918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 name="Rectangle 1"/>
          <p:cNvSpPr>
            <a:spLocks noGrp="1" noChangeArrowheads="1"/>
          </p:cNvSpPr>
          <p:nvPr>
            <p:ph idx="1"/>
          </p:nvPr>
        </p:nvSpPr>
        <p:spPr bwMode="auto">
          <a:xfrm>
            <a:off x="5148064" y="6309320"/>
            <a:ext cx="3466728"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Τα στοιχεία αφορούν μέχρι και την 17.11.2016. Πηγή: ΔΕΔΔΗΕ</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graphicFrame>
        <p:nvGraphicFramePr>
          <p:cNvPr id="8" name="7 - Πίνακας"/>
          <p:cNvGraphicFramePr>
            <a:graphicFrameLocks noGrp="1"/>
          </p:cNvGraphicFramePr>
          <p:nvPr/>
        </p:nvGraphicFramePr>
        <p:xfrm>
          <a:off x="395536" y="1556792"/>
          <a:ext cx="8280920" cy="4176463"/>
        </p:xfrm>
        <a:graphic>
          <a:graphicData uri="http://schemas.openxmlformats.org/drawingml/2006/table">
            <a:tbl>
              <a:tblPr/>
              <a:tblGrid>
                <a:gridCol w="2069744"/>
                <a:gridCol w="2069744"/>
                <a:gridCol w="2070716"/>
                <a:gridCol w="2070716"/>
              </a:tblGrid>
              <a:tr h="2088232">
                <a:tc>
                  <a:txBody>
                    <a:bodyPr/>
                    <a:lstStyle/>
                    <a:p>
                      <a:pPr algn="ctr">
                        <a:lnSpc>
                          <a:spcPct val="130000"/>
                        </a:lnSpc>
                        <a:spcAft>
                          <a:spcPts val="0"/>
                        </a:spcAft>
                      </a:pPr>
                      <a:r>
                        <a:rPr lang="el-GR" sz="2400" b="1" dirty="0">
                          <a:latin typeface="Calibri"/>
                          <a:ea typeface="Calibri"/>
                          <a:cs typeface="Times New Roman"/>
                        </a:rPr>
                        <a:t>Έτος</a:t>
                      </a:r>
                      <a:endParaRPr lang="el-GR" sz="24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5B3D7"/>
                    </a:solidFill>
                  </a:tcPr>
                </a:tc>
                <a:tc>
                  <a:txBody>
                    <a:bodyPr/>
                    <a:lstStyle/>
                    <a:p>
                      <a:pPr algn="ctr">
                        <a:lnSpc>
                          <a:spcPct val="130000"/>
                        </a:lnSpc>
                        <a:spcAft>
                          <a:spcPts val="0"/>
                        </a:spcAft>
                      </a:pPr>
                      <a:r>
                        <a:rPr lang="el-GR" sz="2000" b="1" dirty="0">
                          <a:solidFill>
                            <a:srgbClr val="000000"/>
                          </a:solidFill>
                          <a:latin typeface="Calibri"/>
                          <a:ea typeface="Times New Roman"/>
                          <a:cs typeface="Calibri"/>
                        </a:rPr>
                        <a:t>Αριθμός </a:t>
                      </a:r>
                      <a:endParaRPr lang="el-GR" sz="2000" dirty="0">
                        <a:latin typeface="Calibri"/>
                        <a:ea typeface="Calibri"/>
                        <a:cs typeface="Times New Roman"/>
                      </a:endParaRPr>
                    </a:p>
                    <a:p>
                      <a:pPr algn="ctr">
                        <a:lnSpc>
                          <a:spcPct val="130000"/>
                        </a:lnSpc>
                        <a:spcAft>
                          <a:spcPts val="0"/>
                        </a:spcAft>
                      </a:pPr>
                      <a:r>
                        <a:rPr lang="el-GR" sz="2000" b="1" dirty="0">
                          <a:solidFill>
                            <a:srgbClr val="000000"/>
                          </a:solidFill>
                          <a:latin typeface="Calibri"/>
                          <a:ea typeface="Times New Roman"/>
                          <a:cs typeface="Calibri"/>
                        </a:rPr>
                        <a:t>ενεργοποιημένων </a:t>
                      </a:r>
                      <a:endParaRPr lang="el-GR" sz="2000" dirty="0">
                        <a:latin typeface="Calibri"/>
                        <a:ea typeface="Calibri"/>
                        <a:cs typeface="Times New Roman"/>
                      </a:endParaRPr>
                    </a:p>
                    <a:p>
                      <a:pPr algn="ctr">
                        <a:lnSpc>
                          <a:spcPct val="130000"/>
                        </a:lnSpc>
                        <a:spcAft>
                          <a:spcPts val="0"/>
                        </a:spcAft>
                      </a:pPr>
                      <a:r>
                        <a:rPr lang="el-GR" sz="2000" b="1" dirty="0">
                          <a:solidFill>
                            <a:srgbClr val="000000"/>
                          </a:solidFill>
                          <a:latin typeface="Calibri"/>
                          <a:ea typeface="Times New Roman"/>
                          <a:cs typeface="Calibri"/>
                        </a:rPr>
                        <a:t>συστημάτων</a:t>
                      </a:r>
                      <a:endParaRPr lang="el-GR" sz="20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5B3D7"/>
                    </a:solidFill>
                  </a:tcPr>
                </a:tc>
                <a:tc>
                  <a:txBody>
                    <a:bodyPr/>
                    <a:lstStyle/>
                    <a:p>
                      <a:pPr algn="ctr">
                        <a:lnSpc>
                          <a:spcPct val="130000"/>
                        </a:lnSpc>
                        <a:spcAft>
                          <a:spcPts val="0"/>
                        </a:spcAft>
                      </a:pPr>
                      <a:r>
                        <a:rPr lang="el-GR" sz="2000" b="1" dirty="0">
                          <a:solidFill>
                            <a:srgbClr val="000000"/>
                          </a:solidFill>
                          <a:latin typeface="Calibri"/>
                          <a:ea typeface="Times New Roman"/>
                          <a:cs typeface="Calibri"/>
                        </a:rPr>
                        <a:t>Ισχύς</a:t>
                      </a:r>
                      <a:endParaRPr lang="el-GR" sz="2000" dirty="0">
                        <a:latin typeface="Calibri"/>
                        <a:ea typeface="Calibri"/>
                        <a:cs typeface="Times New Roman"/>
                      </a:endParaRPr>
                    </a:p>
                    <a:p>
                      <a:pPr algn="ctr">
                        <a:lnSpc>
                          <a:spcPct val="130000"/>
                        </a:lnSpc>
                        <a:spcAft>
                          <a:spcPts val="0"/>
                        </a:spcAft>
                      </a:pPr>
                      <a:r>
                        <a:rPr lang="el-GR" sz="2000" b="1" dirty="0">
                          <a:solidFill>
                            <a:srgbClr val="000000"/>
                          </a:solidFill>
                          <a:latin typeface="Calibri"/>
                          <a:ea typeface="Times New Roman"/>
                          <a:cs typeface="Calibri"/>
                        </a:rPr>
                        <a:t>(</a:t>
                      </a:r>
                      <a:r>
                        <a:rPr lang="en-US" sz="2000" b="1" dirty="0" err="1">
                          <a:solidFill>
                            <a:srgbClr val="000000"/>
                          </a:solidFill>
                          <a:latin typeface="Calibri"/>
                          <a:ea typeface="Times New Roman"/>
                          <a:cs typeface="Calibri"/>
                        </a:rPr>
                        <a:t>kWp</a:t>
                      </a:r>
                      <a:r>
                        <a:rPr lang="en-US" sz="2000" b="1" dirty="0">
                          <a:solidFill>
                            <a:srgbClr val="000000"/>
                          </a:solidFill>
                          <a:latin typeface="Calibri"/>
                          <a:ea typeface="Times New Roman"/>
                          <a:cs typeface="Calibri"/>
                        </a:rPr>
                        <a:t>)</a:t>
                      </a:r>
                      <a:endParaRPr lang="el-GR" sz="20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5B3D7"/>
                    </a:solidFill>
                  </a:tcPr>
                </a:tc>
                <a:tc>
                  <a:txBody>
                    <a:bodyPr/>
                    <a:lstStyle/>
                    <a:p>
                      <a:pPr algn="ctr">
                        <a:lnSpc>
                          <a:spcPct val="130000"/>
                        </a:lnSpc>
                        <a:spcAft>
                          <a:spcPts val="0"/>
                        </a:spcAft>
                      </a:pPr>
                      <a:r>
                        <a:rPr lang="el-GR" sz="2400" b="1">
                          <a:solidFill>
                            <a:srgbClr val="000000"/>
                          </a:solidFill>
                          <a:latin typeface="Calibri"/>
                          <a:ea typeface="Times New Roman"/>
                          <a:cs typeface="Calibri"/>
                        </a:rPr>
                        <a:t>Μέση ισχύς</a:t>
                      </a:r>
                      <a:endParaRPr lang="el-GR" sz="2400">
                        <a:latin typeface="Calibri"/>
                        <a:ea typeface="Calibri"/>
                        <a:cs typeface="Times New Roman"/>
                      </a:endParaRPr>
                    </a:p>
                    <a:p>
                      <a:pPr algn="ctr">
                        <a:lnSpc>
                          <a:spcPct val="130000"/>
                        </a:lnSpc>
                        <a:spcAft>
                          <a:spcPts val="0"/>
                        </a:spcAft>
                      </a:pPr>
                      <a:r>
                        <a:rPr lang="el-GR" sz="2400" b="1">
                          <a:solidFill>
                            <a:srgbClr val="000000"/>
                          </a:solidFill>
                          <a:latin typeface="Calibri"/>
                          <a:ea typeface="Times New Roman"/>
                          <a:cs typeface="Calibri"/>
                        </a:rPr>
                        <a:t>ανά σύστημα</a:t>
                      </a:r>
                      <a:endParaRPr lang="el-GR" sz="2400">
                        <a:latin typeface="Calibri"/>
                        <a:ea typeface="Calibri"/>
                        <a:cs typeface="Times New Roman"/>
                      </a:endParaRPr>
                    </a:p>
                    <a:p>
                      <a:pPr algn="ctr">
                        <a:lnSpc>
                          <a:spcPct val="130000"/>
                        </a:lnSpc>
                        <a:spcAft>
                          <a:spcPts val="0"/>
                        </a:spcAft>
                      </a:pPr>
                      <a:r>
                        <a:rPr lang="el-GR" sz="2400" b="1">
                          <a:solidFill>
                            <a:srgbClr val="000000"/>
                          </a:solidFill>
                          <a:latin typeface="Calibri"/>
                          <a:ea typeface="Times New Roman"/>
                          <a:cs typeface="Calibri"/>
                        </a:rPr>
                        <a:t>(</a:t>
                      </a:r>
                      <a:r>
                        <a:rPr lang="en-US" sz="2400" b="1">
                          <a:solidFill>
                            <a:srgbClr val="000000"/>
                          </a:solidFill>
                          <a:latin typeface="Calibri"/>
                          <a:ea typeface="Times New Roman"/>
                          <a:cs typeface="Calibri"/>
                        </a:rPr>
                        <a:t>kWp</a:t>
                      </a:r>
                      <a:r>
                        <a:rPr lang="el-GR" sz="2400" b="1">
                          <a:solidFill>
                            <a:srgbClr val="000000"/>
                          </a:solidFill>
                          <a:latin typeface="Calibri"/>
                          <a:ea typeface="Times New Roman"/>
                          <a:cs typeface="Calibri"/>
                        </a:rPr>
                        <a:t>)</a:t>
                      </a:r>
                      <a:endParaRPr lang="el-GR" sz="24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95B3D7"/>
                    </a:solidFill>
                  </a:tcPr>
                </a:tc>
              </a:tr>
              <a:tr h="696077">
                <a:tc>
                  <a:txBody>
                    <a:bodyPr/>
                    <a:lstStyle/>
                    <a:p>
                      <a:pPr algn="ctr">
                        <a:lnSpc>
                          <a:spcPct val="130000"/>
                        </a:lnSpc>
                        <a:spcAft>
                          <a:spcPts val="0"/>
                        </a:spcAft>
                      </a:pPr>
                      <a:r>
                        <a:rPr lang="el-GR" sz="2400">
                          <a:latin typeface="Calibri"/>
                          <a:ea typeface="Calibri"/>
                          <a:cs typeface="Times New Roman"/>
                        </a:rPr>
                        <a:t>2015</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30000"/>
                        </a:lnSpc>
                        <a:spcAft>
                          <a:spcPts val="0"/>
                        </a:spcAft>
                      </a:pPr>
                      <a:r>
                        <a:rPr lang="el-GR" sz="2400">
                          <a:latin typeface="Calibri"/>
                          <a:ea typeface="Calibri"/>
                          <a:cs typeface="Times New Roman"/>
                        </a:rPr>
                        <a:t>106</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30000"/>
                        </a:lnSpc>
                        <a:spcAft>
                          <a:spcPts val="0"/>
                        </a:spcAft>
                      </a:pPr>
                      <a:r>
                        <a:rPr lang="el-GR" sz="2400">
                          <a:latin typeface="Calibri"/>
                          <a:ea typeface="Calibri"/>
                          <a:cs typeface="Times New Roman"/>
                        </a:rPr>
                        <a:t>1</a:t>
                      </a:r>
                      <a:r>
                        <a:rPr lang="en-US" sz="2400">
                          <a:latin typeface="Calibri"/>
                          <a:ea typeface="Calibri"/>
                          <a:cs typeface="Times New Roman"/>
                        </a:rPr>
                        <a:t>.</a:t>
                      </a:r>
                      <a:r>
                        <a:rPr lang="el-GR" sz="2400">
                          <a:latin typeface="Calibri"/>
                          <a:ea typeface="Calibri"/>
                          <a:cs typeface="Times New Roman"/>
                        </a:rPr>
                        <a:t>695</a:t>
                      </a:r>
                      <a:r>
                        <a:rPr lang="en-US" sz="2400">
                          <a:latin typeface="Calibri"/>
                          <a:ea typeface="Calibri"/>
                          <a:cs typeface="Times New Roman"/>
                        </a:rPr>
                        <a:t>,3</a:t>
                      </a:r>
                      <a:endParaRPr lang="el-GR" sz="24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30000"/>
                        </a:lnSpc>
                        <a:spcAft>
                          <a:spcPts val="0"/>
                        </a:spcAft>
                      </a:pPr>
                      <a:r>
                        <a:rPr lang="el-GR" sz="2400">
                          <a:latin typeface="Calibri"/>
                          <a:ea typeface="Calibri"/>
                          <a:cs typeface="Times New Roman"/>
                        </a:rPr>
                        <a:t>16</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r>
              <a:tr h="696077">
                <a:tc>
                  <a:txBody>
                    <a:bodyPr/>
                    <a:lstStyle/>
                    <a:p>
                      <a:pPr algn="ctr">
                        <a:lnSpc>
                          <a:spcPct val="130000"/>
                        </a:lnSpc>
                        <a:spcAft>
                          <a:spcPts val="0"/>
                        </a:spcAft>
                      </a:pPr>
                      <a:r>
                        <a:rPr lang="el-GR" sz="2400">
                          <a:latin typeface="Calibri"/>
                          <a:ea typeface="Calibri"/>
                          <a:cs typeface="Times New Roman"/>
                        </a:rPr>
                        <a:t>2016</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a:latin typeface="Calibri"/>
                          <a:ea typeface="Calibri"/>
                          <a:cs typeface="Times New Roman"/>
                        </a:rPr>
                        <a:t>337</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a:latin typeface="Calibri"/>
                          <a:ea typeface="Calibri"/>
                          <a:cs typeface="Times New Roman"/>
                        </a:rPr>
                        <a:t>4</a:t>
                      </a:r>
                      <a:r>
                        <a:rPr lang="en-US" sz="2400">
                          <a:latin typeface="Calibri"/>
                          <a:ea typeface="Calibri"/>
                          <a:cs typeface="Times New Roman"/>
                        </a:rPr>
                        <a:t>.</a:t>
                      </a:r>
                      <a:r>
                        <a:rPr lang="el-GR" sz="2400">
                          <a:latin typeface="Calibri"/>
                          <a:ea typeface="Calibri"/>
                          <a:cs typeface="Times New Roman"/>
                        </a:rPr>
                        <a:t>19</a:t>
                      </a:r>
                      <a:r>
                        <a:rPr lang="en-US" sz="2400">
                          <a:latin typeface="Calibri"/>
                          <a:ea typeface="Calibri"/>
                          <a:cs typeface="Times New Roman"/>
                        </a:rPr>
                        <a:t>8,6</a:t>
                      </a:r>
                      <a:endParaRPr lang="el-GR" sz="24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a:latin typeface="Calibri"/>
                          <a:ea typeface="Calibri"/>
                          <a:cs typeface="Times New Roman"/>
                        </a:rPr>
                        <a:t>12,46</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3DFEE"/>
                    </a:solidFill>
                  </a:tcPr>
                </a:tc>
              </a:tr>
              <a:tr h="696077">
                <a:tc>
                  <a:txBody>
                    <a:bodyPr/>
                    <a:lstStyle/>
                    <a:p>
                      <a:pPr algn="ctr">
                        <a:lnSpc>
                          <a:spcPct val="130000"/>
                        </a:lnSpc>
                        <a:spcAft>
                          <a:spcPts val="0"/>
                        </a:spcAft>
                      </a:pPr>
                      <a:r>
                        <a:rPr lang="el-GR" sz="2400">
                          <a:latin typeface="Calibri"/>
                          <a:ea typeface="Calibri"/>
                          <a:cs typeface="Times New Roman"/>
                        </a:rPr>
                        <a:t>Σύνολο</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a:latin typeface="Calibri"/>
                          <a:ea typeface="Calibri"/>
                          <a:cs typeface="Times New Roman"/>
                        </a:rPr>
                        <a:t>443</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dirty="0">
                          <a:latin typeface="Calibri"/>
                          <a:ea typeface="Calibri"/>
                          <a:cs typeface="Times New Roman"/>
                        </a:rPr>
                        <a:t>5</a:t>
                      </a:r>
                      <a:r>
                        <a:rPr lang="en-US" sz="2400" dirty="0">
                          <a:latin typeface="Calibri"/>
                          <a:ea typeface="Calibri"/>
                          <a:cs typeface="Times New Roman"/>
                        </a:rPr>
                        <a:t>.</a:t>
                      </a:r>
                      <a:r>
                        <a:rPr lang="el-GR" sz="2400" dirty="0">
                          <a:latin typeface="Calibri"/>
                          <a:ea typeface="Calibri"/>
                          <a:cs typeface="Times New Roman"/>
                        </a:rPr>
                        <a:t>89</a:t>
                      </a:r>
                      <a:r>
                        <a:rPr lang="en-US" sz="2400" dirty="0">
                          <a:latin typeface="Calibri"/>
                          <a:ea typeface="Calibri"/>
                          <a:cs typeface="Times New Roman"/>
                        </a:rPr>
                        <a:t>3,9</a:t>
                      </a:r>
                      <a:endParaRPr lang="el-GR" sz="24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30000"/>
                        </a:lnSpc>
                        <a:spcAft>
                          <a:spcPts val="0"/>
                        </a:spcAft>
                      </a:pPr>
                      <a:r>
                        <a:rPr lang="el-GR" sz="2400" dirty="0">
                          <a:latin typeface="Calibri"/>
                          <a:ea typeface="Calibri"/>
                          <a:cs typeface="Times New Roman"/>
                        </a:rPr>
                        <a:t>13,3</a:t>
                      </a: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Τα στοιχεία αφορούν μέχρι και την 17.11.2016. Πηγή: ΔΕΔΔΗΕ</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Τα στοιχεία αφορούν μέχρι και την 17.11.2016. Πηγή: ΔΕΔΔΗΕ</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Grp="1" noChangeArrowheads="1"/>
          </p:cNvSpPr>
          <p:nvPr>
            <p:ph idx="1"/>
          </p:nvPr>
        </p:nvSpPr>
        <p:spPr bwMode="auto">
          <a:xfrm>
            <a:off x="5004048" y="6021288"/>
            <a:ext cx="3466728"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Τα στοιχεία αφορούν μέχρι και την 17.11.2016. Πηγή: ΔΕΔΔΗΕ</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r>
              <a:rPr lang="el-GR" dirty="0"/>
              <a:t>Οι επιδόσεις αυτές δείχνουν ότι οι πολίτες (οικιακοί καταναλωτές και επιχειρηματίες) δεν επενδύουν με ζέση στο </a:t>
            </a:r>
            <a:r>
              <a:rPr lang="en-US" dirty="0"/>
              <a:t>net metering </a:t>
            </a:r>
            <a:r>
              <a:rPr lang="el-GR" dirty="0"/>
              <a:t>παρόλο που πρόκειται αποδεδειγμένα για μια συμφέρουσα επένδυση. </a:t>
            </a:r>
            <a:endParaRPr lang="en-US" dirty="0" smtClean="0"/>
          </a:p>
          <a:p>
            <a:r>
              <a:rPr lang="el-GR" dirty="0" smtClean="0"/>
              <a:t>Η </a:t>
            </a:r>
            <a:r>
              <a:rPr lang="el-GR" dirty="0"/>
              <a:t>αιτία θα πρέπει να αναζητηθεί μάλλον στο κλίμα επενδυτικής ανασφάλειας που είναι διάχυτο εδώ και χρόνια στη χώρα. </a:t>
            </a:r>
            <a:endParaRPr lang="en-US" dirty="0" smtClean="0"/>
          </a:p>
          <a:p>
            <a:r>
              <a:rPr lang="el-GR" dirty="0" smtClean="0"/>
              <a:t>Ειδικά </a:t>
            </a:r>
            <a:r>
              <a:rPr lang="el-GR" dirty="0"/>
              <a:t>το 2016, ο ανταγωνισμός μεταξύ προμηθευτών ηλεκτρικής ενέργειας είχε ως αποτέλεσμα να μειωθούν οι τιμές του ρεύματος και συνεπώς να γίνει λιγότερο ελκυστικό και το </a:t>
            </a:r>
            <a:r>
              <a:rPr lang="en-US" dirty="0"/>
              <a:t>net metering</a:t>
            </a:r>
            <a:r>
              <a:rPr lang="el-GR" dirty="0"/>
              <a:t>. </a:t>
            </a:r>
            <a:endParaRPr lang="en-US" dirty="0" smtClean="0"/>
          </a:p>
          <a:p>
            <a:r>
              <a:rPr lang="el-GR" dirty="0" smtClean="0"/>
              <a:t>Παρόλα </a:t>
            </a:r>
            <a:r>
              <a:rPr lang="el-GR" dirty="0"/>
              <a:t>αυτά, το </a:t>
            </a:r>
            <a:r>
              <a:rPr lang="en-US" dirty="0"/>
              <a:t>net metering </a:t>
            </a:r>
            <a:r>
              <a:rPr lang="el-GR" dirty="0"/>
              <a:t>συνεχίζει να είναι μια πολύ καλή επιλογή, όπως φαίνεται και στα παραδείγματα που ακολουθούν και βασίζονται στις τιμές που ισχύουν στις αρχές του 2017.</a:t>
            </a:r>
          </a:p>
          <a:p>
            <a:r>
              <a:rPr lang="el-GR" dirty="0" smtClean="0"/>
              <a:t>Η </a:t>
            </a:r>
            <a:r>
              <a:rPr lang="el-GR" dirty="0"/>
              <a:t>ανάλυση γίνεται ενδεικτικά για ένα νοικοκυριό που εγκαθιστά ένα φωτοβολταϊκό ισχύος 5 </a:t>
            </a:r>
            <a:r>
              <a:rPr lang="en-US" dirty="0" err="1"/>
              <a:t>kWp</a:t>
            </a:r>
            <a:r>
              <a:rPr lang="el-GR" dirty="0"/>
              <a:t> και μια μικρή επιχείρηση που εγκαθιστά ένα φωτοβολταϊκό ισχύος 7 </a:t>
            </a:r>
            <a:r>
              <a:rPr lang="en-US" dirty="0" err="1"/>
              <a:t>kWp</a:t>
            </a:r>
            <a:r>
              <a:rPr lang="el-GR" dirty="0"/>
              <a:t>.</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268760"/>
            <a:ext cx="8363272" cy="4857403"/>
          </a:xfrm>
        </p:spPr>
        <p:txBody>
          <a:bodyPr>
            <a:normAutofit fontScale="77500" lnSpcReduction="20000"/>
          </a:bodyPr>
          <a:lstStyle/>
          <a:p>
            <a:pPr>
              <a:buNone/>
            </a:pPr>
            <a:r>
              <a:rPr lang="el-GR" b="1" dirty="0"/>
              <a:t>ΥΠΟΘΕΣΕΙΣ ΓΙΑ ΟΙΚΙΑΚΟ ΑΥΤΟΠΑΡΑΓΩΓΟ</a:t>
            </a:r>
            <a:endParaRPr lang="el-GR" dirty="0"/>
          </a:p>
          <a:p>
            <a:pPr>
              <a:buNone/>
            </a:pPr>
            <a:endParaRPr lang="el-GR" dirty="0"/>
          </a:p>
          <a:p>
            <a:pPr lvl="0"/>
            <a:r>
              <a:rPr lang="el-GR" dirty="0"/>
              <a:t>Ισχύς συστήματος: 5 </a:t>
            </a:r>
            <a:r>
              <a:rPr lang="en-US" dirty="0" err="1"/>
              <a:t>kWp</a:t>
            </a:r>
            <a:endParaRPr lang="el-GR" dirty="0"/>
          </a:p>
          <a:p>
            <a:pPr lvl="0"/>
            <a:r>
              <a:rPr lang="el-GR" dirty="0"/>
              <a:t>Ενδεικτικό κόστος συστήματος: 8.000 € (περιλαμβάνει ΦΠΑ 24% και κόστος σύνδεσης)</a:t>
            </a:r>
          </a:p>
          <a:p>
            <a:pPr lvl="0"/>
            <a:r>
              <a:rPr lang="el-GR" dirty="0"/>
              <a:t>Ενεργειακή απόδοση: 1.450 </a:t>
            </a:r>
            <a:r>
              <a:rPr lang="en-US" dirty="0"/>
              <a:t>kWh</a:t>
            </a:r>
            <a:r>
              <a:rPr lang="el-GR" dirty="0"/>
              <a:t>/</a:t>
            </a:r>
            <a:r>
              <a:rPr lang="en-US" dirty="0" err="1"/>
              <a:t>kWp</a:t>
            </a:r>
            <a:endParaRPr lang="el-GR" dirty="0"/>
          </a:p>
          <a:p>
            <a:pPr lvl="0"/>
            <a:r>
              <a:rPr lang="el-GR" dirty="0"/>
              <a:t>Μέση ετήσια πτώση παραγωγικότητας: 0,2%</a:t>
            </a:r>
          </a:p>
          <a:p>
            <a:pPr lvl="0"/>
            <a:r>
              <a:rPr lang="el-GR" dirty="0"/>
              <a:t>Μέση ετήσια αύξηση τιμολογίων ηλεκτρικής ενέργειας: 2%</a:t>
            </a:r>
          </a:p>
          <a:p>
            <a:pPr lvl="0"/>
            <a:r>
              <a:rPr lang="el-GR" dirty="0"/>
              <a:t>Ετήσιο λειτουργικό κόστος: 1,5% της αρχικής επένδυσης (με ετήσια αναπροσαρμογή 2%)</a:t>
            </a:r>
          </a:p>
          <a:p>
            <a:pPr lvl="0"/>
            <a:r>
              <a:rPr lang="el-GR" dirty="0"/>
              <a:t>Κάλυψη του κόστους με 100% ίδια κεφάλαια</a:t>
            </a:r>
          </a:p>
          <a:p>
            <a:pPr lvl="0"/>
            <a:r>
              <a:rPr lang="el-GR" dirty="0"/>
              <a:t>Ενδεικτική τιμή συμψηφισμού (1</a:t>
            </a:r>
            <a:r>
              <a:rPr lang="el-GR" baseline="30000" dirty="0"/>
              <a:t>ο</a:t>
            </a:r>
            <a:r>
              <a:rPr lang="el-GR" dirty="0"/>
              <a:t> έτος): 0,1085 €/</a:t>
            </a:r>
            <a:r>
              <a:rPr lang="en-US" dirty="0"/>
              <a:t>kWh</a:t>
            </a:r>
            <a:endParaRPr lang="el-GR" dirty="0"/>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pic>
        <p:nvPicPr>
          <p:cNvPr id="8" name="Picture 1"/>
          <p:cNvPicPr/>
          <p:nvPr/>
        </p:nvPicPr>
        <p:blipFill>
          <a:blip r:embed="rId5" cstate="print"/>
          <a:stretch>
            <a:fillRect/>
          </a:stretch>
        </p:blipFill>
        <p:spPr>
          <a:xfrm>
            <a:off x="0" y="1052736"/>
            <a:ext cx="9144000" cy="3816424"/>
          </a:xfrm>
          <a:prstGeom prst="rect">
            <a:avLst/>
          </a:prstGeom>
        </p:spPr>
      </p:pic>
      <p:sp>
        <p:nvSpPr>
          <p:cNvPr id="9" name="2 - Θέση περιεχομένου"/>
          <p:cNvSpPr>
            <a:spLocks noGrp="1"/>
          </p:cNvSpPr>
          <p:nvPr>
            <p:ph idx="1"/>
          </p:nvPr>
        </p:nvSpPr>
        <p:spPr>
          <a:xfrm>
            <a:off x="539552" y="5029200"/>
            <a:ext cx="8229600" cy="1828800"/>
          </a:xfrm>
        </p:spPr>
        <p:txBody>
          <a:bodyPr>
            <a:normAutofit fontScale="85000" lnSpcReduction="20000"/>
          </a:bodyPr>
          <a:lstStyle/>
          <a:p>
            <a:r>
              <a:rPr lang="el-GR" dirty="0"/>
              <a:t>Στο συγκεκριμένο παράδειγμα, ο </a:t>
            </a:r>
            <a:r>
              <a:rPr lang="el-GR" dirty="0" err="1"/>
              <a:t>αυτοπαραγωγός</a:t>
            </a:r>
            <a:r>
              <a:rPr lang="el-GR" dirty="0"/>
              <a:t> έχει ένα συνολικό όφελος περί τα 12.500 € στην 25ετία (όσο διαρκεί η Σύμβαση Συμψηφισμού που υπογράφει ο καταναλωτής με τη ΔΕΗ ή άλλο εναλλακτικό προμηθευτή).</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435280" cy="4925144"/>
          </a:xfrm>
        </p:spPr>
        <p:txBody>
          <a:bodyPr>
            <a:normAutofit fontScale="77500" lnSpcReduction="20000"/>
          </a:bodyPr>
          <a:lstStyle/>
          <a:p>
            <a:pPr>
              <a:buNone/>
            </a:pPr>
            <a:r>
              <a:rPr lang="el-GR" b="1" dirty="0"/>
              <a:t>ΥΠΟΘΕΣΕΙΣ ΓΙΑ ΕΜΠΟΡΙΚΟ ΑΥΤΟΠΑΡΑΓΩΓΟ</a:t>
            </a:r>
            <a:endParaRPr lang="el-GR" dirty="0"/>
          </a:p>
          <a:p>
            <a:pPr>
              <a:buNone/>
            </a:pPr>
            <a:endParaRPr lang="el-GR" dirty="0"/>
          </a:p>
          <a:p>
            <a:pPr lvl="0"/>
            <a:r>
              <a:rPr lang="el-GR" dirty="0"/>
              <a:t>Ισχύς συστήματος: </a:t>
            </a:r>
            <a:r>
              <a:rPr lang="en-US" dirty="0"/>
              <a:t>7 </a:t>
            </a:r>
            <a:r>
              <a:rPr lang="en-US" dirty="0" err="1"/>
              <a:t>kWp</a:t>
            </a:r>
            <a:endParaRPr lang="el-GR" dirty="0"/>
          </a:p>
          <a:p>
            <a:pPr lvl="0"/>
            <a:r>
              <a:rPr lang="el-GR" dirty="0"/>
              <a:t>Ενδεικτικό κόστος συστήματος: 8.500 € (περιλαμβάνει κόστος σύνδεσης)</a:t>
            </a:r>
          </a:p>
          <a:p>
            <a:pPr lvl="0"/>
            <a:r>
              <a:rPr lang="el-GR" dirty="0"/>
              <a:t>Ενεργειακή απόδοση: 1.450 </a:t>
            </a:r>
            <a:r>
              <a:rPr lang="en-US" dirty="0"/>
              <a:t>kWh</a:t>
            </a:r>
            <a:r>
              <a:rPr lang="el-GR" dirty="0"/>
              <a:t>/</a:t>
            </a:r>
            <a:r>
              <a:rPr lang="en-US" dirty="0" err="1"/>
              <a:t>kWp</a:t>
            </a:r>
            <a:endParaRPr lang="el-GR" dirty="0"/>
          </a:p>
          <a:p>
            <a:pPr lvl="0"/>
            <a:r>
              <a:rPr lang="el-GR" dirty="0"/>
              <a:t>Μέση ετήσια πτώση παραγωγικότητας: 0,2%</a:t>
            </a:r>
          </a:p>
          <a:p>
            <a:pPr lvl="0"/>
            <a:r>
              <a:rPr lang="el-GR" dirty="0"/>
              <a:t>Μέση ετήσια αύξηση τιμολογίων ηλεκτρικής ενέργειας: 2%</a:t>
            </a:r>
          </a:p>
          <a:p>
            <a:pPr lvl="0"/>
            <a:r>
              <a:rPr lang="el-GR" dirty="0"/>
              <a:t>Ετήσιο λειτουργικό κόστος: 1,5% της αρχικής επένδυσης (με ετήσια αναπροσαρμογή 2%)</a:t>
            </a:r>
          </a:p>
          <a:p>
            <a:pPr lvl="0"/>
            <a:r>
              <a:rPr lang="el-GR" dirty="0"/>
              <a:t>Δεκαετής δανεισμός του 60% με επιτόκιο δανεισμού 7,8%</a:t>
            </a:r>
          </a:p>
          <a:p>
            <a:pPr lvl="0"/>
            <a:r>
              <a:rPr lang="el-GR" dirty="0"/>
              <a:t>Ενδεικτική τιμή συμψηφισμού (1</a:t>
            </a:r>
            <a:r>
              <a:rPr lang="el-GR" baseline="30000" dirty="0"/>
              <a:t>ο</a:t>
            </a:r>
            <a:r>
              <a:rPr lang="el-GR" dirty="0"/>
              <a:t> έτος) για τιμολόγιο Γ21: 0,1253 €/</a:t>
            </a:r>
            <a:r>
              <a:rPr lang="en-US" dirty="0" smtClean="0"/>
              <a:t>kWh</a:t>
            </a:r>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
        <p:nvSpPr>
          <p:cNvPr id="9" name="2 - Θέση περιεχομένου"/>
          <p:cNvSpPr>
            <a:spLocks noGrp="1"/>
          </p:cNvSpPr>
          <p:nvPr>
            <p:ph idx="1"/>
          </p:nvPr>
        </p:nvSpPr>
        <p:spPr>
          <a:xfrm>
            <a:off x="539552" y="5029200"/>
            <a:ext cx="8229600" cy="1828800"/>
          </a:xfrm>
        </p:spPr>
        <p:txBody>
          <a:bodyPr>
            <a:normAutofit fontScale="85000" lnSpcReduction="20000"/>
          </a:bodyPr>
          <a:lstStyle/>
          <a:p>
            <a:r>
              <a:rPr lang="el-GR" dirty="0"/>
              <a:t>Στο συγκεκριμένο παράδειγμα, ο </a:t>
            </a:r>
            <a:r>
              <a:rPr lang="el-GR" dirty="0" err="1"/>
              <a:t>αυτοπαραγωγός</a:t>
            </a:r>
            <a:r>
              <a:rPr lang="el-GR" dirty="0"/>
              <a:t> έχει ένα συνολικό όφελος περί τις 17.000 € στην 25ετία (όσο διαρκεί η Σύμβαση Συμψηφισμού που υπογράφει ο καταναλωτής με τη ΔΕΗ ή άλλο εναλλακτικό προμηθευτή).</a:t>
            </a:r>
          </a:p>
          <a:p>
            <a:endParaRPr lang="el-GR" dirty="0"/>
          </a:p>
        </p:txBody>
      </p:sp>
      <p:pic>
        <p:nvPicPr>
          <p:cNvPr id="7" name="Picture 5"/>
          <p:cNvPicPr/>
          <p:nvPr/>
        </p:nvPicPr>
        <p:blipFill>
          <a:blip r:embed="rId5" cstate="print"/>
          <a:stretch>
            <a:fillRect/>
          </a:stretch>
        </p:blipFill>
        <p:spPr>
          <a:xfrm>
            <a:off x="0" y="1484784"/>
            <a:ext cx="8892480" cy="33843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r>
              <a:rPr lang="el-GR" b="1" dirty="0"/>
              <a:t>Διεθνές </a:t>
            </a:r>
            <a:r>
              <a:rPr lang="en-US" b="1" dirty="0"/>
              <a:t>sprint</a:t>
            </a:r>
            <a:endParaRPr lang="el-GR" dirty="0"/>
          </a:p>
          <a:p>
            <a:pPr>
              <a:buNone/>
            </a:pPr>
            <a:endParaRPr lang="el-GR" dirty="0"/>
          </a:p>
          <a:p>
            <a:r>
              <a:rPr lang="el-GR" dirty="0"/>
              <a:t>Το 2016, η παγκόσμια αγορά φωτοβολταϊκών ξεπέρασε το φράγμα των 300 </a:t>
            </a:r>
            <a:r>
              <a:rPr lang="el-GR" dirty="0" err="1"/>
              <a:t>γιγαβάτ</a:t>
            </a:r>
            <a:r>
              <a:rPr lang="el-GR" dirty="0"/>
              <a:t> (</a:t>
            </a:r>
            <a:r>
              <a:rPr lang="en-US" dirty="0"/>
              <a:t>GW</a:t>
            </a:r>
            <a:r>
              <a:rPr lang="el-GR" dirty="0"/>
              <a:t>) συνολικής εγκατεστημένης ισχύος, με τα 75 </a:t>
            </a:r>
            <a:r>
              <a:rPr lang="en-US" dirty="0"/>
              <a:t>GW </a:t>
            </a:r>
            <a:r>
              <a:rPr lang="el-GR" dirty="0"/>
              <a:t>να αποτελούν νέα συστήματα που εγκαταστάθηκαν την περασμένη χρονιά (50% περισσότερα από το 2015). Η εντυπωσιακή αυτή επίδοση οφείλεται κυρίως στην Κίνα, η οποία, μόνο το 2016, εγκατέστησε πάνω από 34 </a:t>
            </a:r>
            <a:r>
              <a:rPr lang="en-US" dirty="0"/>
              <a:t>GW </a:t>
            </a:r>
            <a:r>
              <a:rPr lang="el-GR" dirty="0"/>
              <a:t>φωτοβολταϊκών, σπάζοντας όλα τα ρεκόρ. Ακολούθησαν οι ΗΠΑ με περίπου 13 </a:t>
            </a:r>
            <a:r>
              <a:rPr lang="en-US" dirty="0"/>
              <a:t>GW</a:t>
            </a:r>
            <a:r>
              <a:rPr lang="el-GR" dirty="0"/>
              <a:t>, η Ιαπωνία με 8,6 </a:t>
            </a:r>
            <a:r>
              <a:rPr lang="en-US" dirty="0"/>
              <a:t>GW</a:t>
            </a:r>
            <a:r>
              <a:rPr lang="el-GR" dirty="0"/>
              <a:t>, και η Ευρώπη με 6,5 </a:t>
            </a:r>
            <a:r>
              <a:rPr lang="en-US" dirty="0"/>
              <a:t>GW</a:t>
            </a:r>
            <a:r>
              <a:rPr lang="el-GR" dirty="0"/>
              <a:t>.</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4048" y="274638"/>
            <a:ext cx="3682752" cy="3442394"/>
          </a:xfrm>
        </p:spPr>
        <p:txBody>
          <a:bodyPr>
            <a:normAutofit fontScale="90000"/>
          </a:bodyPr>
          <a:lstStyle/>
          <a:p>
            <a:r>
              <a:rPr lang="el-GR" dirty="0" smtClean="0"/>
              <a:t>Φωτοβολταϊκά και </a:t>
            </a:r>
            <a:r>
              <a:rPr lang="en-US" dirty="0" smtClean="0"/>
              <a:t>Net Metering</a:t>
            </a:r>
            <a:br>
              <a:rPr lang="en-US" dirty="0" smtClean="0"/>
            </a:br>
            <a:r>
              <a:rPr lang="en-US" dirty="0" smtClean="0"/>
              <a:t>(</a:t>
            </a:r>
            <a:r>
              <a:rPr lang="el-GR" dirty="0" smtClean="0"/>
              <a:t>ενεργειακός συμψηφισμός)</a:t>
            </a:r>
            <a:endParaRPr lang="el-GR" dirty="0"/>
          </a:p>
        </p:txBody>
      </p:sp>
      <p:pic>
        <p:nvPicPr>
          <p:cNvPr id="4" name="Picture 2"/>
          <p:cNvPicPr>
            <a:picLocks noGrp="1" noChangeAspect="1" noChangeArrowheads="1"/>
          </p:cNvPicPr>
          <p:nvPr>
            <p:ph idx="1"/>
          </p:nvPr>
        </p:nvPicPr>
        <p:blipFill>
          <a:blip r:embed="rId2" cstate="print"/>
          <a:srcRect l="65021" t="17726" r="10679" b="61394"/>
          <a:stretch>
            <a:fillRect/>
          </a:stretch>
        </p:blipFill>
        <p:spPr bwMode="auto">
          <a:xfrm>
            <a:off x="0" y="1556792"/>
            <a:ext cx="3888486" cy="2088261"/>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950" t="19713" r="52751" b="56801"/>
          <a:stretch>
            <a:fillRect/>
          </a:stretch>
        </p:blipFill>
        <p:spPr bwMode="auto">
          <a:xfrm>
            <a:off x="0" y="0"/>
            <a:ext cx="4278695" cy="1484784"/>
          </a:xfrm>
          <a:prstGeom prst="rect">
            <a:avLst/>
          </a:prstGeom>
          <a:noFill/>
          <a:ln w="9525">
            <a:noFill/>
            <a:miter lim="800000"/>
            <a:headEnd/>
            <a:tailEnd/>
          </a:ln>
        </p:spPr>
      </p:pic>
      <p:sp>
        <p:nvSpPr>
          <p:cNvPr id="6" name="1 - Τίτλος"/>
          <p:cNvSpPr txBox="1">
            <a:spLocks/>
          </p:cNvSpPr>
          <p:nvPr/>
        </p:nvSpPr>
        <p:spPr>
          <a:xfrm>
            <a:off x="4642992" y="3789040"/>
            <a:ext cx="4501008" cy="15121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smtClean="0">
                <a:solidFill>
                  <a:srgbClr val="0070C0"/>
                </a:solidFill>
                <a:effectLst>
                  <a:outerShdw blurRad="38100" dist="38100" dir="2700000" algn="tl">
                    <a:srgbClr val="000000">
                      <a:alpha val="43137"/>
                    </a:srgbClr>
                  </a:outerShdw>
                </a:effectLst>
                <a:latin typeface="+mj-lt"/>
                <a:ea typeface="+mj-ea"/>
                <a:cs typeface="+mj-cs"/>
              </a:rPr>
              <a:t>Δημήτριος Βαρβιτσιώτης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Μέλος</a:t>
            </a:r>
            <a:r>
              <a:rPr kumimoji="0" lang="el-GR" sz="24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rPr>
              <a:t> ΔΣ Συνδέσμου Φωτοβολταϊκών </a:t>
            </a:r>
            <a:endParaRPr kumimoji="0" lang="el-GR"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endParaRPr>
          </a:p>
        </p:txBody>
      </p:sp>
      <p:sp>
        <p:nvSpPr>
          <p:cNvPr id="7" name="1 - Τίτλος"/>
          <p:cNvSpPr txBox="1">
            <a:spLocks/>
          </p:cNvSpPr>
          <p:nvPr/>
        </p:nvSpPr>
        <p:spPr>
          <a:xfrm>
            <a:off x="0" y="6075040"/>
            <a:ext cx="3729608" cy="78296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ΤΕΕ Ανατολικής Στερεάς – ΠΣΔΜΗ</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smtClean="0">
                <a:solidFill>
                  <a:schemeClr val="accent6">
                    <a:lumMod val="50000"/>
                  </a:schemeClr>
                </a:solidFill>
                <a:effectLst>
                  <a:outerShdw blurRad="38100" dist="38100" dir="2700000" algn="tl">
                    <a:srgbClr val="000000">
                      <a:alpha val="43137"/>
                    </a:srgbClr>
                  </a:outerShdw>
                </a:effectLst>
                <a:latin typeface="+mj-lt"/>
                <a:ea typeface="+mj-ea"/>
                <a:cs typeface="+mj-cs"/>
              </a:rPr>
              <a:t>Λαμία 15 Μαρτίου 2017 </a:t>
            </a:r>
            <a:endParaRPr kumimoji="0" lang="el-GR" sz="24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8" name="Picture 4"/>
          <p:cNvPicPr>
            <a:picLocks noChangeAspect="1" noChangeArrowheads="1"/>
          </p:cNvPicPr>
          <p:nvPr/>
        </p:nvPicPr>
        <p:blipFill>
          <a:blip r:embed="rId3" cstate="print"/>
          <a:srcRect l="19571" t="11246" r="58829" b="77954"/>
          <a:stretch>
            <a:fillRect/>
          </a:stretch>
        </p:blipFill>
        <p:spPr bwMode="auto">
          <a:xfrm>
            <a:off x="0" y="4077072"/>
            <a:ext cx="3995936" cy="12487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363272" cy="4853136"/>
          </a:xfrm>
        </p:spPr>
        <p:txBody>
          <a:bodyPr>
            <a:normAutofit fontScale="70000" lnSpcReduction="20000"/>
          </a:bodyPr>
          <a:lstStyle/>
          <a:p>
            <a:r>
              <a:rPr lang="el-GR" dirty="0"/>
              <a:t>Η Λατινική Αμερική, η Αφρική και η Μέση Ανατολή αποτελούν πλέον σημαντικές αναδυόμενες αγορές για τα </a:t>
            </a:r>
            <a:r>
              <a:rPr lang="el-GR" dirty="0" err="1"/>
              <a:t>φωτοβολταϊκά</a:t>
            </a:r>
            <a:r>
              <a:rPr lang="el-GR" dirty="0"/>
              <a:t> και μόνο η Ευρώπη παραμένει εγκλωβισμένη σε πολιτικές στασιμότητας και ύφεσης. </a:t>
            </a:r>
            <a:endParaRPr lang="en-US" dirty="0" smtClean="0"/>
          </a:p>
          <a:p>
            <a:r>
              <a:rPr lang="el-GR" dirty="0" smtClean="0"/>
              <a:t>Σε </a:t>
            </a:r>
            <a:r>
              <a:rPr lang="el-GR" dirty="0"/>
              <a:t>ότι αφορά στην παραγωγή φωτοβολταϊκών πλαισίων, το 70% της παγκόσμιας παραγωγής κατέχουν πλέον η Κίνα και η Ταϊβάν. </a:t>
            </a:r>
            <a:endParaRPr lang="en-US" dirty="0" smtClean="0"/>
          </a:p>
          <a:p>
            <a:r>
              <a:rPr lang="el-GR" dirty="0" smtClean="0"/>
              <a:t>Η </a:t>
            </a:r>
            <a:r>
              <a:rPr lang="el-GR" dirty="0"/>
              <a:t>Ευρώπη έχει πέσει στο 6%, ενώ ΗΠΑ και Ιαπωνία μοιράζονται από 4% της σχετικής πίτας. </a:t>
            </a:r>
            <a:endParaRPr lang="en-US" dirty="0" smtClean="0"/>
          </a:p>
          <a:p>
            <a:r>
              <a:rPr lang="el-GR" dirty="0" smtClean="0"/>
              <a:t>Ήδη </a:t>
            </a:r>
            <a:r>
              <a:rPr lang="el-GR" dirty="0"/>
              <a:t>από το 2014, το μερίδιο της Ευρώπης στη συνολική εγκατεστημένη ισχύ έπεσε κάτω από το 50%, μια τάση που θα συνεχιστεί και τα επόμενα χρόνια καθώς οι πιο δυναμικές αγορές είναι πλέον αυτές της Κίνας, των ΗΠΑ, της Ιαπωνίας και της Ινδίας. </a:t>
            </a:r>
            <a:endParaRPr lang="en-US" dirty="0" smtClean="0"/>
          </a:p>
          <a:p>
            <a:r>
              <a:rPr lang="el-GR" dirty="0" smtClean="0"/>
              <a:t>Τρεις </a:t>
            </a:r>
            <a:r>
              <a:rPr lang="el-GR" dirty="0"/>
              <a:t>χώρες (Βρετανία, Γερμανία και Γαλλία) έχουν μερίδιο 75% της ευρωπαϊκής αγοράς, με πολλές ευρωπαϊκές χώρες, της Ελλάδας περιλαμβανομένης, να βιώνουν μία “ολική έκλειψη ηλίου”.</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268760"/>
            <a:ext cx="8363272" cy="5256584"/>
          </a:xfrm>
        </p:spPr>
        <p:txBody>
          <a:bodyPr>
            <a:normAutofit fontScale="62500" lnSpcReduction="20000"/>
          </a:bodyPr>
          <a:lstStyle/>
          <a:p>
            <a:r>
              <a:rPr lang="el-GR" dirty="0"/>
              <a:t>Σε τεχνολογικό επίπεδο, τα κρυσταλλικά </a:t>
            </a:r>
            <a:r>
              <a:rPr lang="el-GR" dirty="0" err="1"/>
              <a:t>φωτοβολταϊκά</a:t>
            </a:r>
            <a:r>
              <a:rPr lang="el-GR" dirty="0"/>
              <a:t> συνεχίζουν να κατέχουν τη μερίδα του λέοντος με 92% της παγκόσμιας παραγωγής, κάτι που δεν φαίνεται να ανατρέπεται και τα επόμενα χρόνια. </a:t>
            </a:r>
            <a:endParaRPr lang="en-US" dirty="0" smtClean="0"/>
          </a:p>
          <a:p>
            <a:r>
              <a:rPr lang="el-GR" dirty="0" smtClean="0"/>
              <a:t>Ταυτόχρονα</a:t>
            </a:r>
            <a:r>
              <a:rPr lang="el-GR" dirty="0"/>
              <a:t>, η τεχνολογία έκανε σημαντικές προόδους ως προς την απόδοση. </a:t>
            </a:r>
            <a:endParaRPr lang="en-US" dirty="0" smtClean="0"/>
          </a:p>
          <a:p>
            <a:r>
              <a:rPr lang="el-GR" dirty="0" smtClean="0"/>
              <a:t>Πριν </a:t>
            </a:r>
            <a:r>
              <a:rPr lang="el-GR" dirty="0"/>
              <a:t>το 2000, ο βαθμός απόδοσης των φωτοβολταϊκών συστημάτων (</a:t>
            </a:r>
            <a:r>
              <a:rPr lang="en-US" dirty="0"/>
              <a:t>performance ratio</a:t>
            </a:r>
            <a:r>
              <a:rPr lang="el-GR" dirty="0"/>
              <a:t>) ήταν κάτω του 70%, ενώ σήμερα κινείται μεταξύ 80% και 90%. </a:t>
            </a:r>
            <a:endParaRPr lang="en-US" dirty="0" smtClean="0"/>
          </a:p>
          <a:p>
            <a:r>
              <a:rPr lang="el-GR" dirty="0" smtClean="0"/>
              <a:t>Δέκα </a:t>
            </a:r>
            <a:r>
              <a:rPr lang="el-GR" dirty="0"/>
              <a:t>χρόνια πριν, η μέση απόδοση (μετατροπής της προσπίπτουσας ακτινοβολίας σε ηλεκτρική ενέργεια) των κρυσταλλικών φωτοβολταϊκών πλαισίων του εμπορίου ήταν περί το 12%, σήμερα σκαρφάλωσε στο 16</a:t>
            </a:r>
            <a:r>
              <a:rPr lang="el-GR" dirty="0" smtClean="0"/>
              <a:t>%.</a:t>
            </a:r>
            <a:endParaRPr lang="en-US" dirty="0" smtClean="0"/>
          </a:p>
          <a:p>
            <a:r>
              <a:rPr lang="el-GR" dirty="0" smtClean="0"/>
              <a:t>Ομοίως</a:t>
            </a:r>
            <a:r>
              <a:rPr lang="el-GR" dirty="0"/>
              <a:t>, στα </a:t>
            </a:r>
            <a:r>
              <a:rPr lang="el-GR" dirty="0" err="1"/>
              <a:t>φωτοβολταϊκά</a:t>
            </a:r>
            <a:r>
              <a:rPr lang="el-GR" dirty="0"/>
              <a:t> </a:t>
            </a:r>
            <a:r>
              <a:rPr lang="el-GR" dirty="0" err="1"/>
              <a:t>τελλουριούχου</a:t>
            </a:r>
            <a:r>
              <a:rPr lang="el-GR" dirty="0"/>
              <a:t> καδμίου (</a:t>
            </a:r>
            <a:r>
              <a:rPr lang="en-US" dirty="0" err="1"/>
              <a:t>CdTe</a:t>
            </a:r>
            <a:r>
              <a:rPr lang="el-GR" dirty="0"/>
              <a:t>) η απόδοση ανήλθε από το 9% στο 13%. </a:t>
            </a:r>
            <a:endParaRPr lang="en-US" dirty="0" smtClean="0"/>
          </a:p>
          <a:p>
            <a:r>
              <a:rPr lang="el-GR" dirty="0" smtClean="0"/>
              <a:t>Η </a:t>
            </a:r>
            <a:r>
              <a:rPr lang="el-GR" dirty="0"/>
              <a:t>αύξηση της απόδοσης είχε ως αποτέλεσμα να χρειάζεται πλέον σημαντικά λιγότερη πρώτη ύλη για την κατασκευή των φωτοβολταϊκών (π.χ. η παραγωγή κρυσταλλικών φωτοβολταϊκών απαιτούσε 16 γραμμάρια καθαρού πυριτίου [</a:t>
            </a:r>
            <a:r>
              <a:rPr lang="en-US" dirty="0"/>
              <a:t>Si</a:t>
            </a:r>
            <a:r>
              <a:rPr lang="el-GR" dirty="0"/>
              <a:t>] ανά </a:t>
            </a:r>
            <a:r>
              <a:rPr lang="en-US" dirty="0"/>
              <a:t>Watt</a:t>
            </a:r>
            <a:r>
              <a:rPr lang="el-GR" dirty="0"/>
              <a:t> μια δεκαετία πριν, ενώ σήμερα μόνο 6 </a:t>
            </a:r>
            <a:r>
              <a:rPr lang="en-US" dirty="0"/>
              <a:t>g Si</a:t>
            </a:r>
            <a:r>
              <a:rPr lang="el-GR" dirty="0"/>
              <a:t>/</a:t>
            </a:r>
            <a:r>
              <a:rPr lang="en-US" dirty="0" err="1"/>
              <a:t>Wp</a:t>
            </a:r>
            <a:r>
              <a:rPr lang="el-GR" dirty="0" smtClean="0"/>
              <a:t>).</a:t>
            </a:r>
            <a:endParaRPr lang="el-GR" dirty="0"/>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Αυτό είχε ως συνέπεια να πέσει σημαντικά και το κόστος των φωτοβολταϊκών.</a:t>
            </a:r>
          </a:p>
          <a:p>
            <a:r>
              <a:rPr lang="el-GR" dirty="0"/>
              <a:t> </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graphicFrame>
        <p:nvGraphicFramePr>
          <p:cNvPr id="7" name="Chart 2"/>
          <p:cNvGraphicFramePr/>
          <p:nvPr/>
        </p:nvGraphicFramePr>
        <p:xfrm>
          <a:off x="467544" y="2996952"/>
          <a:ext cx="8064896" cy="350886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435280" cy="4853136"/>
          </a:xfrm>
        </p:spPr>
        <p:txBody>
          <a:bodyPr>
            <a:normAutofit fontScale="77500" lnSpcReduction="20000"/>
          </a:bodyPr>
          <a:lstStyle/>
          <a:p>
            <a:r>
              <a:rPr lang="el-GR" dirty="0"/>
              <a:t>Μια παράμετρος του κόστους που επίσης έχει διαρκή πτωτική τάση είναι και το κόστος του αντιστροφέα (</a:t>
            </a:r>
            <a:r>
              <a:rPr lang="en-US" dirty="0"/>
              <a:t>inverter</a:t>
            </a:r>
            <a:r>
              <a:rPr lang="el-GR" dirty="0"/>
              <a:t>). </a:t>
            </a:r>
            <a:endParaRPr lang="en-US" dirty="0" smtClean="0"/>
          </a:p>
          <a:p>
            <a:r>
              <a:rPr lang="el-GR" dirty="0" smtClean="0"/>
              <a:t>Την </a:t>
            </a:r>
            <a:r>
              <a:rPr lang="el-GR" dirty="0"/>
              <a:t>ίδια στιγμή, η μέση απόδοση των </a:t>
            </a:r>
            <a:r>
              <a:rPr lang="en-US" dirty="0"/>
              <a:t>inverters</a:t>
            </a:r>
            <a:r>
              <a:rPr lang="el-GR" dirty="0"/>
              <a:t> υπερβαίνει πια το 98%. </a:t>
            </a:r>
            <a:endParaRPr lang="en-US" dirty="0" smtClean="0"/>
          </a:p>
          <a:p>
            <a:r>
              <a:rPr lang="el-GR" dirty="0" smtClean="0"/>
              <a:t>Το </a:t>
            </a:r>
            <a:r>
              <a:rPr lang="el-GR" dirty="0"/>
              <a:t>57% της διεθνούς αγοράς κατέχουν οι κεντρικοί αντιστροφείς, με τους μικρούς (</a:t>
            </a:r>
            <a:r>
              <a:rPr lang="en-US" dirty="0"/>
              <a:t>string inverters</a:t>
            </a:r>
            <a:r>
              <a:rPr lang="el-GR" dirty="0"/>
              <a:t>) να έχουν μερίδιο 41% και το υπόλοιπο να κατέχουν οι </a:t>
            </a:r>
            <a:r>
              <a:rPr lang="en-US" dirty="0" err="1"/>
              <a:t>microinverters</a:t>
            </a:r>
            <a:r>
              <a:rPr lang="el-GR" dirty="0"/>
              <a:t> (λίγων εκατοντάδων </a:t>
            </a:r>
            <a:r>
              <a:rPr lang="en-US" dirty="0"/>
              <a:t>Watt</a:t>
            </a:r>
            <a:r>
              <a:rPr lang="el-GR" dirty="0"/>
              <a:t> έκαστος).</a:t>
            </a:r>
          </a:p>
          <a:p>
            <a:r>
              <a:rPr lang="el-GR" dirty="0"/>
              <a:t> </a:t>
            </a:r>
            <a:r>
              <a:rPr lang="el-GR" dirty="0" smtClean="0"/>
              <a:t>Παράλληλα</a:t>
            </a:r>
            <a:r>
              <a:rPr lang="el-GR" dirty="0"/>
              <a:t>, η παραγωγή των φωτοβολταϊκών γίνεται ολοένα και πιο φιλική προς το περιβάλλον. </a:t>
            </a:r>
            <a:endParaRPr lang="en-US" dirty="0" smtClean="0"/>
          </a:p>
          <a:p>
            <a:r>
              <a:rPr lang="el-GR" dirty="0" smtClean="0"/>
              <a:t>Η </a:t>
            </a:r>
            <a:r>
              <a:rPr lang="el-GR" dirty="0"/>
              <a:t>ενέργεια που απαιτείται για την παραγωγή των φωτοβολταϊκών πλαισίων ανακτάται πλέον σε λιγότερο από ένα χρόνο στις ηλιόλουστες νότιες χώρες της Ευρώπης.</a:t>
            </a:r>
          </a:p>
          <a:p>
            <a:endParaRPr lang="el-GR"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24744"/>
            <a:ext cx="9144000" cy="5733256"/>
          </a:xfrm>
        </p:spPr>
        <p:txBody>
          <a:bodyPr>
            <a:normAutofit fontScale="62500" lnSpcReduction="20000"/>
          </a:bodyPr>
          <a:lstStyle/>
          <a:p>
            <a:pPr>
              <a:buNone/>
            </a:pPr>
            <a:r>
              <a:rPr lang="el-GR" b="1" dirty="0"/>
              <a:t>Αρνητικό ελληνικό </a:t>
            </a:r>
            <a:r>
              <a:rPr lang="el-GR" b="1" dirty="0" smtClean="0"/>
              <a:t>ρεκόρ</a:t>
            </a:r>
            <a:endParaRPr lang="el-GR" dirty="0"/>
          </a:p>
          <a:p>
            <a:r>
              <a:rPr lang="el-GR" dirty="0"/>
              <a:t>Την ίδια στιγμή, η ελληνική αγορά φωτοβολταϊκών βιώνει τις συνέπειες των λανθασμένων πολιτικών επιλογών των τελευταίων ετών</a:t>
            </a:r>
            <a:r>
              <a:rPr lang="el-GR" b="1" dirty="0"/>
              <a:t>. Η νέα εγκατεστημένη ισχύς φωτοβολταϊκών το 2016 ανήλθε σε μόλις 5 μεγαβάτ (</a:t>
            </a:r>
            <a:r>
              <a:rPr lang="en-US" b="1" dirty="0"/>
              <a:t>MW</a:t>
            </a:r>
            <a:r>
              <a:rPr lang="el-GR" b="1" dirty="0"/>
              <a:t>), επίδοση που είναι η χειρότερη από το 2007</a:t>
            </a:r>
            <a:r>
              <a:rPr lang="el-GR" dirty="0"/>
              <a:t>.</a:t>
            </a:r>
          </a:p>
          <a:p>
            <a:pPr>
              <a:buNone/>
            </a:pPr>
            <a:r>
              <a:rPr lang="el-GR" dirty="0"/>
              <a:t> </a:t>
            </a:r>
          </a:p>
          <a:p>
            <a:r>
              <a:rPr lang="el-GR" dirty="0"/>
              <a:t>Έτσι, τα όποια οφέλη για το ενεργειακό σύστημα από την εγκατάσταση των φωτοβολταϊκών προκύπτουν κυρίως από τα παλιά συστήματα της περιόδου 2010-2013. Σήμερα βρίσκονται σε λειτουργία </a:t>
            </a:r>
            <a:r>
              <a:rPr lang="el-GR" b="1" dirty="0"/>
              <a:t>56.400 φωτοβολταϊκοί σταθμοί</a:t>
            </a:r>
            <a:r>
              <a:rPr lang="el-GR" dirty="0"/>
              <a:t> (14.455 πάρκα και 41.945 οικιακά συστήματα) συνολικής ισχύος 2.610 Μ</a:t>
            </a:r>
            <a:r>
              <a:rPr lang="en-US" dirty="0"/>
              <a:t>W</a:t>
            </a:r>
            <a:r>
              <a:rPr lang="el-GR" dirty="0"/>
              <a:t>. </a:t>
            </a:r>
            <a:endParaRPr lang="en-US" dirty="0" smtClean="0"/>
          </a:p>
          <a:p>
            <a:r>
              <a:rPr lang="el-GR" dirty="0" smtClean="0"/>
              <a:t>Τα </a:t>
            </a:r>
            <a:r>
              <a:rPr lang="el-GR" dirty="0" err="1"/>
              <a:t>φωτοβολταϊκά</a:t>
            </a:r>
            <a:r>
              <a:rPr lang="el-GR" dirty="0"/>
              <a:t> είναι μακράν η πιο δημοκρατική ενεργειακή τεχνολογία, όχι μόνο στη χώρα μας αλλά και διεθνώς. </a:t>
            </a:r>
            <a:endParaRPr lang="en-US" dirty="0" smtClean="0"/>
          </a:p>
          <a:p>
            <a:r>
              <a:rPr lang="el-GR" dirty="0" smtClean="0"/>
              <a:t>Την </a:t>
            </a:r>
            <a:r>
              <a:rPr lang="el-GR" dirty="0"/>
              <a:t>περίοδο της κρίσης, στη χώρα μας επενδύθηκαν περίπου 5 δις € στα </a:t>
            </a:r>
            <a:r>
              <a:rPr lang="el-GR" dirty="0" err="1"/>
              <a:t>φωτοβολταϊκά</a:t>
            </a:r>
            <a:r>
              <a:rPr lang="el-GR" dirty="0"/>
              <a:t>. Χωρίς τις επενδύσεις αυτές και τις θέσεις εργασίας που δημιούργησαν την κρίσιμη αυτή περίοδο, η ανεργία θα ήταν αυξημένη κατά μία ακόμη ποσοστιαία μονάδα. </a:t>
            </a:r>
            <a:endParaRPr lang="en-US" dirty="0" smtClean="0"/>
          </a:p>
          <a:p>
            <a:r>
              <a:rPr lang="el-GR" dirty="0" smtClean="0"/>
              <a:t>Πάνω </a:t>
            </a:r>
            <a:r>
              <a:rPr lang="el-GR" dirty="0"/>
              <a:t>από 100.000 νοικοκυριά ή ισοδύναμα 300.000 άτομα ωφελήθηκαν άμεσα ή έμμεσα από τις δραστηριότητες της αγοράς φωτοβολταϊκών, εξασφαλίζοντας μέρος ή και το σύνολο του εισοδήματός τους. </a:t>
            </a:r>
            <a:endParaRPr lang="en-US" dirty="0" smtClean="0"/>
          </a:p>
          <a:p>
            <a:r>
              <a:rPr lang="el-GR" dirty="0" smtClean="0"/>
              <a:t>Η </a:t>
            </a:r>
            <a:r>
              <a:rPr lang="el-GR" dirty="0"/>
              <a:t>πλειοψηφία των ανθρώπων αυτών συνεχίζει και σήμερα να ωφελείται από τα συστήματα που έχουν εγκατασταθεί.</a:t>
            </a:r>
          </a:p>
          <a:p>
            <a:pPr>
              <a:buNone/>
            </a:pPr>
            <a:endParaRPr lang="el-GR" sz="3400" dirty="0"/>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196752"/>
            <a:ext cx="8964488" cy="5661248"/>
          </a:xfrm>
        </p:spPr>
        <p:txBody>
          <a:bodyPr>
            <a:normAutofit fontScale="77500" lnSpcReduction="20000"/>
          </a:bodyPr>
          <a:lstStyle/>
          <a:p>
            <a:pPr>
              <a:buNone/>
            </a:pPr>
            <a:r>
              <a:rPr lang="el-GR" b="1" dirty="0"/>
              <a:t>Το νέο θεσμικό </a:t>
            </a:r>
            <a:r>
              <a:rPr lang="el-GR" b="1" dirty="0" smtClean="0"/>
              <a:t>τοπίο</a:t>
            </a:r>
            <a:endParaRPr lang="el-GR" dirty="0"/>
          </a:p>
          <a:p>
            <a:r>
              <a:rPr lang="el-GR" dirty="0"/>
              <a:t>Παρόλη την απογοητευτική επίδοση σε ότι αφορά στην εγκατεστημένη ισχύ, το 2016 αποτέλεσε σημαντική χρονιά για την επανεκκίνηση της αγοράς φωτοβολταϊκών. </a:t>
            </a:r>
            <a:endParaRPr lang="en-US" dirty="0" smtClean="0"/>
          </a:p>
          <a:p>
            <a:r>
              <a:rPr lang="el-GR" dirty="0" smtClean="0"/>
              <a:t>Ένας </a:t>
            </a:r>
            <a:r>
              <a:rPr lang="el-GR" dirty="0"/>
              <a:t>νέος νόμος (ο Ν.4414/2016) έθεσε τις βάσεις για ένα </a:t>
            </a:r>
            <a:r>
              <a:rPr lang="el-GR" b="1" dirty="0"/>
              <a:t>νέο καθεστώς στήριξης των ΑΠΕ βασισμένο σε μηχανισμούς αγοράς (</a:t>
            </a:r>
            <a:r>
              <a:rPr lang="en-US" b="1" dirty="0"/>
              <a:t>feed</a:t>
            </a:r>
            <a:r>
              <a:rPr lang="el-GR" b="1" dirty="0"/>
              <a:t>-</a:t>
            </a:r>
            <a:r>
              <a:rPr lang="en-US" b="1" dirty="0"/>
              <a:t>in</a:t>
            </a:r>
            <a:r>
              <a:rPr lang="el-GR" b="1" dirty="0"/>
              <a:t>-</a:t>
            </a:r>
            <a:r>
              <a:rPr lang="en-US" b="1" dirty="0"/>
              <a:t>premium</a:t>
            </a:r>
            <a:r>
              <a:rPr lang="el-GR" b="1" dirty="0"/>
              <a:t> και διαγωνιστικές διαδικασίες).</a:t>
            </a:r>
            <a:endParaRPr lang="el-GR" dirty="0"/>
          </a:p>
          <a:p>
            <a:endParaRPr lang="el-GR" dirty="0"/>
          </a:p>
          <a:p>
            <a:r>
              <a:rPr lang="el-GR" dirty="0"/>
              <a:t>Έτσι, μετά από σχεδόν τρία χρόνια επενδυτικής άπνοιας στο χώρο των φωτοβολταϊκών, πραγματοποιήθηκε στις 12.12.2016 ο πρώτος πιλοτικός διαγωνισμός για νέα έργα φωτοβολταϊκών. </a:t>
            </a:r>
            <a:endParaRPr lang="en-US" dirty="0" smtClean="0"/>
          </a:p>
          <a:p>
            <a:r>
              <a:rPr lang="el-GR" dirty="0" smtClean="0"/>
              <a:t>Στην </a:t>
            </a:r>
            <a:r>
              <a:rPr lang="el-GR" dirty="0"/>
              <a:t>τελική φάση της πρώτης πιλοτικής διαδικασίας συμμετείχαν συνολικά 25 έργα (13 στη “μικρή” κατηγορία με έργα ισχύος έως 1 </a:t>
            </a:r>
            <a:r>
              <a:rPr lang="en-US" dirty="0"/>
              <a:t>MW</a:t>
            </a:r>
            <a:r>
              <a:rPr lang="el-GR" dirty="0"/>
              <a:t>, και 12 έργα στην “μεγάλη” κατηγορία με έργα ισχύος 1-10 </a:t>
            </a:r>
            <a:r>
              <a:rPr lang="en-US" dirty="0"/>
              <a:t>MW</a:t>
            </a:r>
            <a:r>
              <a:rPr lang="el-GR" dirty="0"/>
              <a:t>) και δημοπρατήθηκαν 40 </a:t>
            </a:r>
            <a:r>
              <a:rPr lang="en-US" dirty="0"/>
              <a:t>MW </a:t>
            </a:r>
            <a:r>
              <a:rPr lang="el-GR" dirty="0"/>
              <a:t>νέων φωτοβολταϊκών.</a:t>
            </a:r>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96752"/>
            <a:ext cx="8640960" cy="5328592"/>
          </a:xfrm>
        </p:spPr>
        <p:txBody>
          <a:bodyPr>
            <a:normAutofit fontScale="85000" lnSpcReduction="20000"/>
          </a:bodyPr>
          <a:lstStyle/>
          <a:p>
            <a:r>
              <a:rPr lang="el-GR" dirty="0"/>
              <a:t>Η 12.12.2016 είναι μια ιστορική μέρα για τα </a:t>
            </a:r>
            <a:r>
              <a:rPr lang="el-GR" dirty="0" err="1"/>
              <a:t>φωτοβολταϊκά</a:t>
            </a:r>
            <a:r>
              <a:rPr lang="el-GR" dirty="0"/>
              <a:t> στην Ελλάδα. </a:t>
            </a:r>
            <a:endParaRPr lang="en-US" dirty="0" smtClean="0"/>
          </a:p>
          <a:p>
            <a:r>
              <a:rPr lang="el-GR" dirty="0" smtClean="0"/>
              <a:t>Όχι </a:t>
            </a:r>
            <a:r>
              <a:rPr lang="el-GR" dirty="0"/>
              <a:t>μόνο γιατί τη μέρα αυτή έγινε ο πρώτος πιλοτικός διαγωνισμός σηματοδοτώντας ένα νέο ξεκίνημα για την αγορά, αλλά κυρίως γιατί τη μέρα αυτή έσπασε ένα σημαντικό ρεκόρ. </a:t>
            </a:r>
            <a:endParaRPr lang="en-US" dirty="0" smtClean="0"/>
          </a:p>
          <a:p>
            <a:r>
              <a:rPr lang="el-GR" dirty="0" smtClean="0"/>
              <a:t>Στον </a:t>
            </a:r>
            <a:r>
              <a:rPr lang="el-GR" dirty="0"/>
              <a:t>διαγωνισμό συμμετείχαν έργα με επενδυτικό κόστος, τόσο χαμηλό, που οδηγεί σε σταθμισμένο κόστος παραγωγής από </a:t>
            </a:r>
            <a:r>
              <a:rPr lang="el-GR" dirty="0" err="1"/>
              <a:t>φωτοβολταϊκά</a:t>
            </a:r>
            <a:r>
              <a:rPr lang="el-GR" dirty="0"/>
              <a:t> (“</a:t>
            </a:r>
            <a:r>
              <a:rPr lang="en-US" dirty="0" err="1"/>
              <a:t>levelised</a:t>
            </a:r>
            <a:r>
              <a:rPr lang="en-US" dirty="0"/>
              <a:t> cost</a:t>
            </a:r>
            <a:r>
              <a:rPr lang="el-GR" dirty="0"/>
              <a:t>”που διαφέρει από την τιμή πώλησης), χαμηλότερο από αυτό του </a:t>
            </a:r>
            <a:r>
              <a:rPr lang="el-GR" dirty="0" err="1"/>
              <a:t>λιγνιτικού</a:t>
            </a:r>
            <a:r>
              <a:rPr lang="el-GR" dirty="0"/>
              <a:t> σταθμού Πτολεμαΐδα-5, ο οποίος, αν κατασκευαστεί τελικά, θα λειτουργήσει μετά το 2021. </a:t>
            </a:r>
            <a:endParaRPr lang="en-US" dirty="0" smtClean="0"/>
          </a:p>
          <a:p>
            <a:r>
              <a:rPr lang="el-GR" dirty="0" smtClean="0"/>
              <a:t>Πρόκειται </a:t>
            </a:r>
            <a:r>
              <a:rPr lang="el-GR" dirty="0"/>
              <a:t>πραγματικά για ένα ιστορικό ρεκόρ που δείχνει ότι από εδώ και πέρα, όλα θα είναι διαφορετικά στο ενεργειακό τοπίο της χώρας.</a:t>
            </a:r>
          </a:p>
        </p:txBody>
      </p:sp>
      <p:pic>
        <p:nvPicPr>
          <p:cNvPr id="4" name="Picture 2"/>
          <p:cNvPicPr>
            <a:picLocks noChangeAspect="1" noChangeArrowheads="1"/>
          </p:cNvPicPr>
          <p:nvPr/>
        </p:nvPicPr>
        <p:blipFill>
          <a:blip r:embed="rId2" cstate="print"/>
          <a:srcRect l="4950" t="19713" r="52751" b="56801"/>
          <a:stretch>
            <a:fillRect/>
          </a:stretch>
        </p:blipFill>
        <p:spPr bwMode="auto">
          <a:xfrm>
            <a:off x="3419872" y="0"/>
            <a:ext cx="2618653" cy="9087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021" t="17726" r="10679" b="61394"/>
          <a:stretch>
            <a:fillRect/>
          </a:stretch>
        </p:blipFill>
        <p:spPr bwMode="auto">
          <a:xfrm>
            <a:off x="0" y="0"/>
            <a:ext cx="1960267" cy="105273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l="19571" t="11246" r="58829" b="77954"/>
          <a:stretch>
            <a:fillRect/>
          </a:stretch>
        </p:blipFill>
        <p:spPr bwMode="auto">
          <a:xfrm>
            <a:off x="6927372" y="0"/>
            <a:ext cx="2216627" cy="6926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1790</Words>
  <Application>Microsoft Office PowerPoint</Application>
  <PresentationFormat>Προβολή στην οθόνη (4:3)</PresentationFormat>
  <Paragraphs>147</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Φωτοβολταϊκά και Net Metering (ενεργειακός συμψηφισμός)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dvarvitsiotis</dc:creator>
  <cp:lastModifiedBy>dvarvitsiotis</cp:lastModifiedBy>
  <cp:revision>13</cp:revision>
  <dcterms:created xsi:type="dcterms:W3CDTF">2017-03-14T15:53:41Z</dcterms:created>
  <dcterms:modified xsi:type="dcterms:W3CDTF">2017-03-15T11:49:13Z</dcterms:modified>
</cp:coreProperties>
</file>